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27"/>
  </p:handoutMasterIdLst>
  <p:sldIdLst>
    <p:sldId id="256" r:id="rId3"/>
    <p:sldId id="258" r:id="rId4"/>
    <p:sldId id="259" r:id="rId5"/>
    <p:sldId id="260" r:id="rId6"/>
    <p:sldId id="267" r:id="rId7"/>
    <p:sldId id="268" r:id="rId8"/>
    <p:sldId id="261" r:id="rId9"/>
    <p:sldId id="269" r:id="rId10"/>
    <p:sldId id="270" r:id="rId11"/>
    <p:sldId id="285" r:id="rId13"/>
    <p:sldId id="271" r:id="rId14"/>
    <p:sldId id="262" r:id="rId15"/>
    <p:sldId id="272" r:id="rId16"/>
    <p:sldId id="273" r:id="rId17"/>
    <p:sldId id="274" r:id="rId18"/>
    <p:sldId id="263" r:id="rId19"/>
    <p:sldId id="275" r:id="rId20"/>
    <p:sldId id="276" r:id="rId21"/>
    <p:sldId id="264" r:id="rId22"/>
    <p:sldId id="277" r:id="rId23"/>
    <p:sldId id="278" r:id="rId24"/>
    <p:sldId id="266" r:id="rId25"/>
    <p:sldId id="26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5769"/>
    <a:srgbClr val="1A87A6"/>
    <a:srgbClr val="3485CA"/>
    <a:srgbClr val="2B6FA9"/>
    <a:srgbClr val="9DC3E6"/>
    <a:srgbClr val="014F81"/>
    <a:srgbClr val="079DFD"/>
    <a:srgbClr val="026BAE"/>
    <a:srgbClr val="326994"/>
    <a:srgbClr val="67A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23.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3" Type="http://schemas.openxmlformats.org/officeDocument/2006/relationships/slideLayout" Target="../slideLayouts/slideLayout7.xml"/><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FHQ"/>
          <p:cNvPicPr>
            <a:picLocks noChangeAspect="1"/>
          </p:cNvPicPr>
          <p:nvPr/>
        </p:nvPicPr>
        <p:blipFill>
          <a:blip r:embed="rId1"/>
          <a:srcRect l="5039" t="4051" r="5321" b="4163"/>
          <a:stretch>
            <a:fillRect/>
          </a:stretch>
        </p:blipFill>
        <p:spPr>
          <a:xfrm>
            <a:off x="-1270" y="0"/>
            <a:ext cx="1070610" cy="1219835"/>
          </a:xfrm>
          <a:prstGeom prst="rect">
            <a:avLst/>
          </a:prstGeom>
        </p:spPr>
      </p:pic>
      <p:sp>
        <p:nvSpPr>
          <p:cNvPr id="65" name="Rectangles 64"/>
          <p:cNvSpPr/>
          <p:nvPr/>
        </p:nvSpPr>
        <p:spPr>
          <a:xfrm>
            <a:off x="-1905" y="1270"/>
            <a:ext cx="1071245" cy="12192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5" name="Oval 14"/>
          <p:cNvSpPr/>
          <p:nvPr/>
        </p:nvSpPr>
        <p:spPr>
          <a:xfrm>
            <a:off x="5894705" y="410845"/>
            <a:ext cx="2560320" cy="2560320"/>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Oval 15"/>
          <p:cNvSpPr/>
          <p:nvPr/>
        </p:nvSpPr>
        <p:spPr>
          <a:xfrm>
            <a:off x="4576445" y="1220470"/>
            <a:ext cx="548640" cy="548640"/>
          </a:xfrm>
          <a:prstGeom prst="ellipse">
            <a:avLst/>
          </a:prstGeom>
          <a:solidFill>
            <a:srgbClr val="79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Oval 16"/>
          <p:cNvSpPr/>
          <p:nvPr/>
        </p:nvSpPr>
        <p:spPr>
          <a:xfrm>
            <a:off x="6362700" y="3258820"/>
            <a:ext cx="548640" cy="548640"/>
          </a:xfrm>
          <a:prstGeom prst="ellipse">
            <a:avLst/>
          </a:prstGeom>
          <a:solidFill>
            <a:srgbClr val="006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Freeform 23"/>
          <p:cNvSpPr/>
          <p:nvPr/>
        </p:nvSpPr>
        <p:spPr>
          <a:xfrm>
            <a:off x="0" y="1373505"/>
            <a:ext cx="6362700" cy="5484551"/>
          </a:xfrm>
          <a:custGeom>
            <a:avLst/>
            <a:gdLst/>
            <a:ahLst/>
            <a:cxnLst>
              <a:cxn ang="3">
                <a:pos x="hc" y="t"/>
              </a:cxn>
              <a:cxn ang="cd2">
                <a:pos x="l" y="vc"/>
              </a:cxn>
              <a:cxn ang="cd4">
                <a:pos x="hc" y="b"/>
              </a:cxn>
              <a:cxn ang="0">
                <a:pos x="r" y="vc"/>
              </a:cxn>
            </a:cxnLst>
            <a:rect l="l" t="t" r="r" b="b"/>
            <a:pathLst>
              <a:path w="10020" h="8637">
                <a:moveTo>
                  <a:pt x="2960" y="859"/>
                </a:moveTo>
                <a:cubicBezTo>
                  <a:pt x="6302" y="859"/>
                  <a:pt x="9011" y="3468"/>
                  <a:pt x="9011" y="6685"/>
                </a:cubicBezTo>
                <a:cubicBezTo>
                  <a:pt x="9011" y="7364"/>
                  <a:pt x="8891" y="8016"/>
                  <a:pt x="8669" y="8622"/>
                </a:cubicBezTo>
                <a:lnTo>
                  <a:pt x="8663" y="8637"/>
                </a:lnTo>
                <a:lnTo>
                  <a:pt x="0" y="8637"/>
                </a:lnTo>
                <a:lnTo>
                  <a:pt x="0" y="1603"/>
                </a:lnTo>
                <a:lnTo>
                  <a:pt x="12" y="1596"/>
                </a:lnTo>
                <a:cubicBezTo>
                  <a:pt x="884" y="1127"/>
                  <a:pt x="1890" y="859"/>
                  <a:pt x="2960" y="859"/>
                </a:cubicBezTo>
                <a:close/>
                <a:moveTo>
                  <a:pt x="2960" y="0"/>
                </a:moveTo>
                <a:cubicBezTo>
                  <a:pt x="6859" y="0"/>
                  <a:pt x="10020" y="3043"/>
                  <a:pt x="10020" y="6797"/>
                </a:cubicBezTo>
                <a:cubicBezTo>
                  <a:pt x="10020" y="7430"/>
                  <a:pt x="9930" y="8042"/>
                  <a:pt x="9762" y="8623"/>
                </a:cubicBezTo>
                <a:lnTo>
                  <a:pt x="9758" y="8637"/>
                </a:lnTo>
                <a:lnTo>
                  <a:pt x="9127" y="8637"/>
                </a:lnTo>
                <a:lnTo>
                  <a:pt x="9138" y="8604"/>
                </a:lnTo>
                <a:cubicBezTo>
                  <a:pt x="9318" y="8032"/>
                  <a:pt x="9415" y="7426"/>
                  <a:pt x="9415" y="6797"/>
                </a:cubicBezTo>
                <a:cubicBezTo>
                  <a:pt x="9415" y="3365"/>
                  <a:pt x="6525" y="583"/>
                  <a:pt x="2960" y="583"/>
                </a:cubicBezTo>
                <a:cubicBezTo>
                  <a:pt x="1902" y="583"/>
                  <a:pt x="903" y="828"/>
                  <a:pt x="21" y="1263"/>
                </a:cubicBezTo>
                <a:lnTo>
                  <a:pt x="0" y="1273"/>
                </a:lnTo>
                <a:lnTo>
                  <a:pt x="0" y="625"/>
                </a:lnTo>
                <a:lnTo>
                  <a:pt x="55" y="600"/>
                </a:lnTo>
                <a:cubicBezTo>
                  <a:pt x="941" y="215"/>
                  <a:pt x="1924" y="0"/>
                  <a:pt x="2960" y="0"/>
                </a:cubicBezTo>
                <a:close/>
              </a:path>
            </a:pathLst>
          </a:cu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Freeform 42"/>
          <p:cNvSpPr/>
          <p:nvPr/>
        </p:nvSpPr>
        <p:spPr>
          <a:xfrm rot="5400000">
            <a:off x="10578465" y="-14605"/>
            <a:ext cx="1597660" cy="1629410"/>
          </a:xfrm>
          <a:custGeom>
            <a:avLst/>
            <a:gdLst/>
            <a:ahLst/>
            <a:cxnLst>
              <a:cxn ang="3">
                <a:pos x="hc" y="t"/>
              </a:cxn>
              <a:cxn ang="cd2">
                <a:pos x="l" y="vc"/>
              </a:cxn>
              <a:cxn ang="cd4">
                <a:pos x="hc" y="b"/>
              </a:cxn>
              <a:cxn ang="0">
                <a:pos x="r" y="vc"/>
              </a:cxn>
            </a:cxnLst>
            <a:rect l="l" t="t" r="r" b="b"/>
            <a:pathLst>
              <a:path w="2349" h="2110">
                <a:moveTo>
                  <a:pt x="0" y="0"/>
                </a:moveTo>
                <a:lnTo>
                  <a:pt x="2346" y="0"/>
                </a:lnTo>
                <a:lnTo>
                  <a:pt x="2348" y="42"/>
                </a:lnTo>
                <a:cubicBezTo>
                  <a:pt x="2348" y="59"/>
                  <a:pt x="2349" y="77"/>
                  <a:pt x="2349" y="94"/>
                </a:cubicBezTo>
                <a:cubicBezTo>
                  <a:pt x="2349" y="1207"/>
                  <a:pt x="1446" y="2110"/>
                  <a:pt x="333" y="2110"/>
                </a:cubicBezTo>
                <a:cubicBezTo>
                  <a:pt x="228" y="2110"/>
                  <a:pt x="126" y="2102"/>
                  <a:pt x="25" y="2087"/>
                </a:cubicBezTo>
                <a:lnTo>
                  <a:pt x="0" y="2083"/>
                </a:lnTo>
                <a:lnTo>
                  <a:pt x="0" y="0"/>
                </a:lnTo>
                <a:close/>
              </a:path>
            </a:pathLst>
          </a:custGeom>
          <a:solidFill>
            <a:srgbClr val="18739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Freeform 48"/>
          <p:cNvSpPr/>
          <p:nvPr/>
        </p:nvSpPr>
        <p:spPr>
          <a:xfrm>
            <a:off x="-1270" y="1373505"/>
            <a:ext cx="6363970" cy="548417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22" h="8637">
                <a:moveTo>
                  <a:pt x="2991" y="0"/>
                </a:moveTo>
                <a:cubicBezTo>
                  <a:pt x="6874" y="0"/>
                  <a:pt x="10022" y="3019"/>
                  <a:pt x="10022" y="6744"/>
                </a:cubicBezTo>
                <a:cubicBezTo>
                  <a:pt x="10022" y="7384"/>
                  <a:pt x="9929" y="8003"/>
                  <a:pt x="9755" y="8590"/>
                </a:cubicBezTo>
                <a:lnTo>
                  <a:pt x="9741" y="8637"/>
                </a:lnTo>
                <a:lnTo>
                  <a:pt x="0" y="8637"/>
                </a:lnTo>
                <a:lnTo>
                  <a:pt x="0" y="639"/>
                </a:lnTo>
                <a:lnTo>
                  <a:pt x="19" y="630"/>
                </a:lnTo>
                <a:cubicBezTo>
                  <a:pt x="922" y="226"/>
                  <a:pt x="1929" y="0"/>
                  <a:pt x="2991" y="0"/>
                </a:cubicBezTo>
                <a:close/>
              </a:path>
            </a:pathLst>
          </a:custGeom>
          <a:gradFill>
            <a:gsLst>
              <a:gs pos="0">
                <a:schemeClr val="accent1">
                  <a:lumMod val="5000"/>
                  <a:lumOff val="95000"/>
                  <a:alpha val="40000"/>
                </a:schemeClr>
              </a:gs>
              <a:gs pos="31000">
                <a:srgbClr val="79FFFF">
                  <a:alpha val="40000"/>
                </a:srgbClr>
              </a:gs>
              <a:gs pos="62000">
                <a:srgbClr val="187395">
                  <a:alpha val="67000"/>
                </a:srgbClr>
              </a:gs>
              <a:gs pos="99000">
                <a:srgbClr val="006AAD">
                  <a:alpha val="55000"/>
                </a:srgb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58" name="Oval 57"/>
          <p:cNvSpPr/>
          <p:nvPr/>
        </p:nvSpPr>
        <p:spPr>
          <a:xfrm>
            <a:off x="9528175" y="2090420"/>
            <a:ext cx="548640" cy="548640"/>
          </a:xfrm>
          <a:prstGeom prst="ellipse">
            <a:avLst/>
          </a:prstGeom>
          <a:solidFill>
            <a:srgbClr val="313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Text Box 58"/>
          <p:cNvSpPr txBox="1"/>
          <p:nvPr/>
        </p:nvSpPr>
        <p:spPr>
          <a:xfrm>
            <a:off x="58420" y="120650"/>
            <a:ext cx="5963285" cy="583565"/>
          </a:xfrm>
          <a:prstGeom prst="rect">
            <a:avLst/>
          </a:prstGeom>
          <a:noFill/>
        </p:spPr>
        <p:txBody>
          <a:bodyPr wrap="square" rtlCol="0">
            <a:spAutoFit/>
          </a:bodyPr>
          <a:p>
            <a:r>
              <a:rPr lang="en-US" sz="3200" b="1">
                <a:latin typeface="Times New Roman" panose="02020603050405020304" charset="0"/>
                <a:cs typeface="Times New Roman" panose="02020603050405020304" charset="0"/>
              </a:rPr>
              <a:t>BÁO CÁO ĐỒ ÁN MÔN HỌC 2</a:t>
            </a:r>
            <a:endParaRPr lang="en-US" sz="3200" b="1">
              <a:latin typeface="Times New Roman" panose="02020603050405020304" charset="0"/>
              <a:cs typeface="Times New Roman" panose="02020603050405020304" charset="0"/>
            </a:endParaRPr>
          </a:p>
        </p:txBody>
      </p:sp>
      <p:cxnSp>
        <p:nvCxnSpPr>
          <p:cNvPr id="60" name="Straight Connector 59"/>
          <p:cNvCxnSpPr/>
          <p:nvPr/>
        </p:nvCxnSpPr>
        <p:spPr>
          <a:xfrm flipV="1">
            <a:off x="123825" y="755015"/>
            <a:ext cx="577088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1" name="Diamond 60"/>
          <p:cNvSpPr/>
          <p:nvPr/>
        </p:nvSpPr>
        <p:spPr>
          <a:xfrm>
            <a:off x="2922905" y="663575"/>
            <a:ext cx="172720" cy="18288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62" name="Text Box 61"/>
          <p:cNvSpPr txBox="1"/>
          <p:nvPr/>
        </p:nvSpPr>
        <p:spPr>
          <a:xfrm>
            <a:off x="22225" y="755015"/>
            <a:ext cx="4662805" cy="383540"/>
          </a:xfrm>
          <a:prstGeom prst="rect">
            <a:avLst/>
          </a:prstGeom>
          <a:noFill/>
        </p:spPr>
        <p:txBody>
          <a:bodyPr wrap="square" rtlCol="0">
            <a:spAutoFit/>
          </a:bodyPr>
          <a:p>
            <a:r>
              <a:rPr lang="en-US" sz="1900" i="1">
                <a:solidFill>
                  <a:schemeClr val="tx1"/>
                </a:solidFill>
                <a:latin typeface="Times New Roman" panose="02020603050405020304" charset="0"/>
                <a:cs typeface="Times New Roman" panose="02020603050405020304" charset="0"/>
              </a:rPr>
              <a:t>Chuyên ngành Công nghệ kỹ thuật máy tính</a:t>
            </a:r>
            <a:endParaRPr lang="en-US" sz="1900" i="1">
              <a:solidFill>
                <a:schemeClr val="tx1"/>
              </a:solidFill>
              <a:latin typeface="Times New Roman" panose="02020603050405020304" charset="0"/>
              <a:cs typeface="Times New Roman" panose="02020603050405020304" charset="0"/>
            </a:endParaRPr>
          </a:p>
        </p:txBody>
      </p:sp>
      <p:sp>
        <p:nvSpPr>
          <p:cNvPr id="66" name="Text Box 65"/>
          <p:cNvSpPr txBox="1"/>
          <p:nvPr/>
        </p:nvSpPr>
        <p:spPr>
          <a:xfrm>
            <a:off x="6657340" y="4229735"/>
            <a:ext cx="5534660" cy="1291590"/>
          </a:xfrm>
          <a:prstGeom prst="rect">
            <a:avLst/>
          </a:prstGeom>
          <a:noFill/>
        </p:spPr>
        <p:txBody>
          <a:bodyPr wrap="square" rtlCol="0">
            <a:spAutoFit/>
          </a:bodyPr>
          <a:p>
            <a:pPr algn="just"/>
            <a:r>
              <a:rPr lang="en-US" sz="4800" b="1">
                <a:solidFill>
                  <a:srgbClr val="076CBE"/>
                </a:solidFill>
                <a:effectLst>
                  <a:outerShdw blurRad="38100" dist="38100" dir="2700000" algn="tl">
                    <a:srgbClr val="000000">
                      <a:alpha val="43137"/>
                    </a:srgbClr>
                  </a:outerShdw>
                </a:effectLst>
                <a:latin typeface="Elephant" panose="02020904090505020303" charset="0"/>
                <a:cs typeface="Elephant" panose="02020904090505020303" charset="0"/>
              </a:rPr>
              <a:t>AI</a:t>
            </a:r>
            <a:r>
              <a:rPr lang="en-US" sz="3200">
                <a:latin typeface="Times New Roman" panose="02020603050405020304" charset="0"/>
                <a:cs typeface="Times New Roman" panose="02020603050405020304" charset="0"/>
              </a:rPr>
              <a:t>  </a:t>
            </a:r>
            <a:r>
              <a:rPr lang="en-US" sz="3000" b="1">
                <a:latin typeface="Times New Roman" panose="02020603050405020304" charset="0"/>
                <a:cs typeface="Times New Roman" panose="02020603050405020304" charset="0"/>
              </a:rPr>
              <a:t>NHẬN DIỆN KHUÔN MẶT ỨNG DỰNG MẠNG CNN</a:t>
            </a:r>
            <a:endParaRPr lang="en-US" sz="3000" b="1">
              <a:latin typeface="Times New Roman" panose="02020603050405020304" charset="0"/>
              <a:cs typeface="Times New Roman" panose="02020603050405020304" charset="0"/>
            </a:endParaRPr>
          </a:p>
        </p:txBody>
      </p:sp>
      <p:pic>
        <p:nvPicPr>
          <p:cNvPr id="67" name="Picture 66" descr="SPKT"/>
          <p:cNvPicPr>
            <a:picLocks noChangeAspect="1"/>
          </p:cNvPicPr>
          <p:nvPr/>
        </p:nvPicPr>
        <p:blipFill>
          <a:blip r:embed="rId4"/>
          <a:stretch>
            <a:fillRect/>
          </a:stretch>
        </p:blipFill>
        <p:spPr>
          <a:xfrm>
            <a:off x="6303010" y="3168650"/>
            <a:ext cx="3773805" cy="863600"/>
          </a:xfrm>
          <a:prstGeom prst="rect">
            <a:avLst/>
          </a:prstGeom>
        </p:spPr>
      </p:pic>
      <p:sp>
        <p:nvSpPr>
          <p:cNvPr id="68" name="Text Box 67"/>
          <p:cNvSpPr txBox="1"/>
          <p:nvPr/>
        </p:nvSpPr>
        <p:spPr>
          <a:xfrm>
            <a:off x="10847070" y="1270"/>
            <a:ext cx="1344930" cy="368300"/>
          </a:xfrm>
          <a:prstGeom prst="rect">
            <a:avLst/>
          </a:prstGeom>
          <a:noFill/>
        </p:spPr>
        <p:txBody>
          <a:bodyPr wrap="square" rtlCol="0">
            <a:spAutoFit/>
          </a:bodyPr>
          <a:p>
            <a:pPr algn="r"/>
            <a:r>
              <a:rPr lang="en-US" b="1" i="1">
                <a:solidFill>
                  <a:schemeClr val="bg1"/>
                </a:solidFill>
                <a:latin typeface="Times New Roman" panose="02020603050405020304" charset="0"/>
                <a:cs typeface="Times New Roman" panose="02020603050405020304" charset="0"/>
              </a:rPr>
              <a:t>12/12/2021</a:t>
            </a:r>
            <a:endParaRPr lang="en-US" b="1" i="1">
              <a:solidFill>
                <a:schemeClr val="bg1"/>
              </a:solidFill>
              <a:latin typeface="Times New Roman" panose="02020603050405020304" charset="0"/>
              <a:cs typeface="Times New Roman" panose="02020603050405020304" charset="0"/>
            </a:endParaRPr>
          </a:p>
        </p:txBody>
      </p:sp>
      <p:sp>
        <p:nvSpPr>
          <p:cNvPr id="70" name="Slide Number Placeholder 69"/>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prism isInverted="1"/>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297305" y="193675"/>
            <a:ext cx="8152765" cy="768350"/>
          </a:xfrm>
          <a:prstGeom prst="rect">
            <a:avLst/>
          </a:prstGeom>
          <a:noFill/>
        </p:spPr>
        <p:txBody>
          <a:bodyPr wrap="square" rtlCol="0">
            <a:spAutoFit/>
          </a:bodyPr>
          <a:p>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Mạng CNN</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p>
            <a:pPr algn="ctr"/>
            <a:r>
              <a:rPr lang="en-US" sz="3600">
                <a:effectLst>
                  <a:outerShdw blurRad="38100" dist="19050" dir="2700000" algn="tl" rotWithShape="0">
                    <a:schemeClr val="dk1">
                      <a:alpha val="40000"/>
                    </a:schemeClr>
                  </a:outerShdw>
                </a:effectLst>
                <a:latin typeface="Elephant" panose="02020904090505020303" charset="0"/>
                <a:cs typeface="Elephant" panose="02020904090505020303" charset="0"/>
              </a:rPr>
              <a:t>2</a:t>
            </a:r>
            <a:endParaRPr lang="en-US" sz="3600">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grpSp>
        <p:nvGrpSpPr>
          <p:cNvPr id="54" name="Group 53"/>
          <p:cNvGrpSpPr/>
          <p:nvPr/>
        </p:nvGrpSpPr>
        <p:grpSpPr>
          <a:xfrm>
            <a:off x="4160520" y="4650740"/>
            <a:ext cx="3492500" cy="1705610"/>
            <a:chOff x="1683026" y="3402493"/>
            <a:chExt cx="2499997" cy="2902226"/>
          </a:xfrm>
        </p:grpSpPr>
        <p:sp>
          <p:nvSpPr>
            <p:cNvPr id="55" name="Arrow: Chevron 54"/>
            <p:cNvSpPr/>
            <p:nvPr/>
          </p:nvSpPr>
          <p:spPr>
            <a:xfrm>
              <a:off x="1683027" y="3402493"/>
              <a:ext cx="2499996" cy="2902226"/>
            </a:xfrm>
            <a:prstGeom prst="chevron">
              <a:avLst>
                <a:gd name="adj" fmla="val 18444"/>
              </a:avLst>
            </a:prstGeom>
            <a:solidFill>
              <a:srgbClr val="41BD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56" name="Arrow: Chevron 55"/>
            <p:cNvSpPr/>
            <p:nvPr/>
          </p:nvSpPr>
          <p:spPr>
            <a:xfrm>
              <a:off x="1683026" y="3402493"/>
              <a:ext cx="394855" cy="2902226"/>
            </a:xfrm>
            <a:prstGeom prst="chevron">
              <a:avLst>
                <a:gd name="adj" fmla="val 57866"/>
              </a:avLst>
            </a:prstGeom>
            <a:solidFill>
              <a:srgbClr val="105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grpSp>
        <p:nvGrpSpPr>
          <p:cNvPr id="57" name="Group 56"/>
          <p:cNvGrpSpPr/>
          <p:nvPr/>
        </p:nvGrpSpPr>
        <p:grpSpPr>
          <a:xfrm>
            <a:off x="7759700" y="4650740"/>
            <a:ext cx="3624580" cy="1705610"/>
            <a:chOff x="1683026" y="3402493"/>
            <a:chExt cx="2499997" cy="2902226"/>
          </a:xfrm>
        </p:grpSpPr>
        <p:sp>
          <p:nvSpPr>
            <p:cNvPr id="58" name="Arrow: Chevron 57"/>
            <p:cNvSpPr/>
            <p:nvPr/>
          </p:nvSpPr>
          <p:spPr>
            <a:xfrm>
              <a:off x="1683027" y="3402493"/>
              <a:ext cx="2499996" cy="2902226"/>
            </a:xfrm>
            <a:prstGeom prst="chevron">
              <a:avLst>
                <a:gd name="adj" fmla="val 18444"/>
              </a:avLst>
            </a:prstGeom>
            <a:solidFill>
              <a:srgbClr val="9DC3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59" name="Arrow: Chevron 58"/>
            <p:cNvSpPr/>
            <p:nvPr/>
          </p:nvSpPr>
          <p:spPr>
            <a:xfrm>
              <a:off x="1683026" y="3402493"/>
              <a:ext cx="394854" cy="2902226"/>
            </a:xfrm>
            <a:prstGeom prst="chevron">
              <a:avLst>
                <a:gd name="adj" fmla="val 57866"/>
              </a:avLst>
            </a:prstGeom>
            <a:solidFill>
              <a:srgbClr val="348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grpSp>
        <p:nvGrpSpPr>
          <p:cNvPr id="66" name="Group 65"/>
          <p:cNvGrpSpPr/>
          <p:nvPr/>
        </p:nvGrpSpPr>
        <p:grpSpPr>
          <a:xfrm>
            <a:off x="586105" y="4650740"/>
            <a:ext cx="3458210" cy="1705610"/>
            <a:chOff x="1683026" y="3402493"/>
            <a:chExt cx="2499997" cy="2902226"/>
          </a:xfrm>
        </p:grpSpPr>
        <p:sp>
          <p:nvSpPr>
            <p:cNvPr id="67" name="Arrow: Chevron 51"/>
            <p:cNvSpPr/>
            <p:nvPr/>
          </p:nvSpPr>
          <p:spPr>
            <a:xfrm>
              <a:off x="1683027" y="3402493"/>
              <a:ext cx="2499996" cy="2902226"/>
            </a:xfrm>
            <a:prstGeom prst="chevron">
              <a:avLst>
                <a:gd name="adj" fmla="val 18444"/>
              </a:avLst>
            </a:prstGeom>
            <a:solidFill>
              <a:srgbClr val="079DF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endParaRPr>
            </a:p>
          </p:txBody>
        </p:sp>
        <p:sp>
          <p:nvSpPr>
            <p:cNvPr id="68" name="Arrow: Chevron 52"/>
            <p:cNvSpPr/>
            <p:nvPr/>
          </p:nvSpPr>
          <p:spPr>
            <a:xfrm>
              <a:off x="1683026" y="3402493"/>
              <a:ext cx="404691" cy="2902226"/>
            </a:xfrm>
            <a:prstGeom prst="chevron">
              <a:avLst>
                <a:gd name="adj" fmla="val 57866"/>
              </a:avLst>
            </a:prstGeom>
            <a:solidFill>
              <a:srgbClr val="014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grpSp>
        <p:nvGrpSpPr>
          <p:cNvPr id="69" name="Group 68"/>
          <p:cNvGrpSpPr/>
          <p:nvPr/>
        </p:nvGrpSpPr>
        <p:grpSpPr>
          <a:xfrm>
            <a:off x="983615" y="4890293"/>
            <a:ext cx="2881630" cy="1304924"/>
            <a:chOff x="1829656" y="4611466"/>
            <a:chExt cx="2691170" cy="505456"/>
          </a:xfrm>
        </p:grpSpPr>
        <p:sp>
          <p:nvSpPr>
            <p:cNvPr id="70" name="TextBox 63"/>
            <p:cNvSpPr txBox="1"/>
            <p:nvPr/>
          </p:nvSpPr>
          <p:spPr>
            <a:xfrm>
              <a:off x="1981472" y="4759782"/>
              <a:ext cx="2328829" cy="357140"/>
            </a:xfrm>
            <a:prstGeom prst="rect">
              <a:avLst/>
            </a:prstGeom>
            <a:noFill/>
          </p:spPr>
          <p:txBody>
            <a:bodyPr wrap="square" rtlCol="0">
              <a:spAutoFit/>
            </a:bodyPr>
            <a:p>
              <a:r>
                <a:rPr lang="en-US" altLang="ko-KR" dirty="0">
                  <a:solidFill>
                    <a:schemeClr val="tx1">
                      <a:lumMod val="85000"/>
                      <a:lumOff val="15000"/>
                    </a:schemeClr>
                  </a:solidFill>
                  <a:latin typeface="Times New Roman" panose="02020603050405020304" charset="0"/>
                  <a:cs typeface="Times New Roman" panose="02020603050405020304" charset="0"/>
                </a:rPr>
                <a:t>Cross-Correlation</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r>
                <a:rPr lang="en-US" altLang="ko-KR" dirty="0">
                  <a:solidFill>
                    <a:schemeClr val="tx1">
                      <a:lumMod val="85000"/>
                      <a:lumOff val="15000"/>
                    </a:schemeClr>
                  </a:solidFill>
                  <a:latin typeface="Times New Roman" panose="02020603050405020304" charset="0"/>
                  <a:cs typeface="Times New Roman" panose="02020603050405020304" charset="0"/>
                </a:rPr>
                <a:t>Padding</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r>
                <a:rPr lang="en-US" altLang="ko-KR" dirty="0">
                  <a:solidFill>
                    <a:schemeClr val="tx1">
                      <a:lumMod val="85000"/>
                      <a:lumOff val="15000"/>
                    </a:schemeClr>
                  </a:solidFill>
                  <a:latin typeface="Times New Roman" panose="02020603050405020304" charset="0"/>
                  <a:cs typeface="Times New Roman" panose="02020603050405020304" charset="0"/>
                </a:rPr>
                <a:t>Strike</a:t>
              </a:r>
              <a:endParaRPr lang="en-US" altLang="ko-KR" dirty="0">
                <a:solidFill>
                  <a:schemeClr val="tx1">
                    <a:lumMod val="85000"/>
                    <a:lumOff val="15000"/>
                  </a:schemeClr>
                </a:solidFill>
                <a:latin typeface="Times New Roman" panose="02020603050405020304" charset="0"/>
                <a:cs typeface="Times New Roman" panose="02020603050405020304" charset="0"/>
              </a:endParaRPr>
            </a:p>
          </p:txBody>
        </p:sp>
        <p:sp>
          <p:nvSpPr>
            <p:cNvPr id="71" name="TextBox 64"/>
            <p:cNvSpPr txBox="1"/>
            <p:nvPr/>
          </p:nvSpPr>
          <p:spPr>
            <a:xfrm>
              <a:off x="1829656" y="4611466"/>
              <a:ext cx="2691170" cy="142659"/>
            </a:xfrm>
            <a:prstGeom prst="rect">
              <a:avLst/>
            </a:prstGeom>
            <a:noFill/>
          </p:spPr>
          <p:txBody>
            <a:bodyPr wrap="square" rtlCol="0" anchor="ctr">
              <a:spAutoFit/>
            </a:bodyPr>
            <a:p>
              <a:r>
                <a:rPr lang="en-US" altLang="ko-KR" b="1" dirty="0">
                  <a:solidFill>
                    <a:schemeClr val="tx1">
                      <a:lumMod val="85000"/>
                      <a:lumOff val="15000"/>
                    </a:schemeClr>
                  </a:solidFill>
                  <a:latin typeface="Times New Roman" panose="02020603050405020304" charset="0"/>
                  <a:cs typeface="Times New Roman" panose="02020603050405020304" charset="0"/>
                </a:rPr>
                <a:t>Lớp Tích Chập-Covolution</a:t>
              </a:r>
              <a:endParaRPr lang="en-US" altLang="ko-KR" b="1" dirty="0">
                <a:solidFill>
                  <a:schemeClr val="tx1">
                    <a:lumMod val="85000"/>
                    <a:lumOff val="15000"/>
                  </a:schemeClr>
                </a:solidFill>
                <a:latin typeface="Times New Roman" panose="02020603050405020304" charset="0"/>
                <a:cs typeface="Times New Roman" panose="02020603050405020304" charset="0"/>
              </a:endParaRPr>
            </a:p>
          </p:txBody>
        </p:sp>
      </p:grpSp>
      <p:sp>
        <p:nvSpPr>
          <p:cNvPr id="73" name="TextBox 72"/>
          <p:cNvSpPr txBox="1"/>
          <p:nvPr/>
        </p:nvSpPr>
        <p:spPr>
          <a:xfrm>
            <a:off x="4873625" y="5241925"/>
            <a:ext cx="2232660" cy="922020"/>
          </a:xfrm>
          <a:prstGeom prst="rect">
            <a:avLst/>
          </a:prstGeom>
          <a:noFill/>
        </p:spPr>
        <p:txBody>
          <a:bodyPr wrap="square" rtlCol="0">
            <a:spAutoFit/>
          </a:bodyPr>
          <a:p>
            <a:r>
              <a:rPr lang="en-US" altLang="ko-KR" dirty="0">
                <a:solidFill>
                  <a:schemeClr val="tx1">
                    <a:lumMod val="85000"/>
                    <a:lumOff val="15000"/>
                  </a:schemeClr>
                </a:solidFill>
                <a:latin typeface="Times New Roman" panose="02020603050405020304" charset="0"/>
                <a:cs typeface="Times New Roman" panose="02020603050405020304" charset="0"/>
              </a:rPr>
              <a:t>Resize</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r>
              <a:rPr lang="en-US" altLang="ko-KR" dirty="0">
                <a:solidFill>
                  <a:schemeClr val="tx1">
                    <a:lumMod val="85000"/>
                    <a:lumOff val="15000"/>
                  </a:schemeClr>
                </a:solidFill>
                <a:latin typeface="Times New Roman" panose="02020603050405020304" charset="0"/>
                <a:cs typeface="Times New Roman" panose="02020603050405020304" charset="0"/>
              </a:rPr>
              <a:t>Max-Pooling</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r>
              <a:rPr lang="en-US" altLang="ko-KR" dirty="0">
                <a:solidFill>
                  <a:schemeClr val="tx1">
                    <a:lumMod val="85000"/>
                    <a:lumOff val="15000"/>
                  </a:schemeClr>
                </a:solidFill>
                <a:latin typeface="Times New Roman" panose="02020603050405020304" charset="0"/>
                <a:cs typeface="Times New Roman" panose="02020603050405020304" charset="0"/>
              </a:rPr>
              <a:t>Average-Pooling</a:t>
            </a:r>
            <a:endParaRPr lang="en-US" altLang="ko-KR" dirty="0">
              <a:solidFill>
                <a:schemeClr val="tx1">
                  <a:lumMod val="85000"/>
                  <a:lumOff val="15000"/>
                </a:schemeClr>
              </a:solidFill>
              <a:latin typeface="Times New Roman" panose="02020603050405020304" charset="0"/>
              <a:cs typeface="Times New Roman" panose="02020603050405020304" charset="0"/>
            </a:endParaRPr>
          </a:p>
        </p:txBody>
      </p:sp>
      <p:sp>
        <p:nvSpPr>
          <p:cNvPr id="74" name="TextBox 73"/>
          <p:cNvSpPr txBox="1"/>
          <p:nvPr/>
        </p:nvSpPr>
        <p:spPr>
          <a:xfrm>
            <a:off x="4873625" y="4904423"/>
            <a:ext cx="2232660" cy="368300"/>
          </a:xfrm>
          <a:prstGeom prst="rect">
            <a:avLst/>
          </a:prstGeom>
          <a:noFill/>
        </p:spPr>
        <p:txBody>
          <a:bodyPr wrap="square" rtlCol="0" anchor="ctr">
            <a:spAutoFit/>
          </a:bodyPr>
          <a:p>
            <a:r>
              <a:rPr lang="en-US" altLang="ko-KR" b="1" dirty="0">
                <a:solidFill>
                  <a:schemeClr val="tx1">
                    <a:lumMod val="85000"/>
                    <a:lumOff val="15000"/>
                  </a:schemeClr>
                </a:solidFill>
                <a:latin typeface="Times New Roman" panose="02020603050405020304" charset="0"/>
                <a:cs typeface="Times New Roman" panose="02020603050405020304" charset="0"/>
              </a:rPr>
              <a:t>Lớp Gộp - Pooling</a:t>
            </a:r>
            <a:endParaRPr lang="en-US" altLang="ko-KR" b="1" dirty="0">
              <a:solidFill>
                <a:schemeClr val="tx1">
                  <a:lumMod val="85000"/>
                  <a:lumOff val="15000"/>
                </a:schemeClr>
              </a:solidFill>
              <a:latin typeface="Times New Roman" panose="02020603050405020304" charset="0"/>
              <a:cs typeface="Times New Roman" panose="02020603050405020304" charset="0"/>
            </a:endParaRPr>
          </a:p>
        </p:txBody>
      </p:sp>
      <p:grpSp>
        <p:nvGrpSpPr>
          <p:cNvPr id="75" name="Group 74"/>
          <p:cNvGrpSpPr/>
          <p:nvPr/>
        </p:nvGrpSpPr>
        <p:grpSpPr>
          <a:xfrm>
            <a:off x="8476115" y="4904164"/>
            <a:ext cx="2232632" cy="1260058"/>
            <a:chOff x="1829656" y="4498645"/>
            <a:chExt cx="2691170" cy="1260058"/>
          </a:xfrm>
        </p:grpSpPr>
        <p:sp>
          <p:nvSpPr>
            <p:cNvPr id="76" name="TextBox 75"/>
            <p:cNvSpPr txBox="1"/>
            <p:nvPr/>
          </p:nvSpPr>
          <p:spPr>
            <a:xfrm>
              <a:off x="1829656" y="4836683"/>
              <a:ext cx="2691170" cy="922020"/>
            </a:xfrm>
            <a:prstGeom prst="rect">
              <a:avLst/>
            </a:prstGeom>
            <a:noFill/>
          </p:spPr>
          <p:txBody>
            <a:bodyPr wrap="square" rtlCol="0">
              <a:spAutoFit/>
            </a:bodyPr>
            <a:p>
              <a:r>
                <a:rPr lang="en-US" altLang="ko-KR" dirty="0">
                  <a:solidFill>
                    <a:schemeClr val="tx1">
                      <a:lumMod val="85000"/>
                      <a:lumOff val="15000"/>
                    </a:schemeClr>
                  </a:solidFill>
                  <a:latin typeface="Times New Roman" panose="02020603050405020304" charset="0"/>
                  <a:cs typeface="Times New Roman" panose="02020603050405020304" charset="0"/>
                </a:rPr>
                <a:t>Feature map Vector</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r>
                <a:rPr lang="en-US" altLang="ko-KR" dirty="0">
                  <a:solidFill>
                    <a:schemeClr val="tx1">
                      <a:lumMod val="85000"/>
                      <a:lumOff val="15000"/>
                    </a:schemeClr>
                  </a:solidFill>
                  <a:latin typeface="Times New Roman" panose="02020603050405020304" charset="0"/>
                  <a:cs typeface="Times New Roman" panose="02020603050405020304" charset="0"/>
                </a:rPr>
                <a:t>Dense Layer</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r>
                <a:rPr lang="en-US" altLang="ko-KR" dirty="0">
                  <a:solidFill>
                    <a:schemeClr val="tx1">
                      <a:lumMod val="85000"/>
                      <a:lumOff val="15000"/>
                    </a:schemeClr>
                  </a:solidFill>
                  <a:latin typeface="Times New Roman" panose="02020603050405020304" charset="0"/>
                  <a:cs typeface="Times New Roman" panose="02020603050405020304" charset="0"/>
                </a:rPr>
                <a:t>Activation Function</a:t>
              </a:r>
              <a:endParaRPr lang="en-US" altLang="ko-KR" dirty="0">
                <a:solidFill>
                  <a:schemeClr val="tx1">
                    <a:lumMod val="85000"/>
                    <a:lumOff val="15000"/>
                  </a:schemeClr>
                </a:solidFill>
                <a:latin typeface="Times New Roman" panose="02020603050405020304" charset="0"/>
                <a:cs typeface="Times New Roman" panose="02020603050405020304" charset="0"/>
              </a:endParaRPr>
            </a:p>
          </p:txBody>
        </p:sp>
        <p:sp>
          <p:nvSpPr>
            <p:cNvPr id="77" name="TextBox 76"/>
            <p:cNvSpPr txBox="1"/>
            <p:nvPr/>
          </p:nvSpPr>
          <p:spPr>
            <a:xfrm>
              <a:off x="1829656" y="4498645"/>
              <a:ext cx="2691170" cy="368300"/>
            </a:xfrm>
            <a:prstGeom prst="rect">
              <a:avLst/>
            </a:prstGeom>
            <a:noFill/>
          </p:spPr>
          <p:txBody>
            <a:bodyPr wrap="square" rtlCol="0" anchor="ctr">
              <a:spAutoFit/>
            </a:bodyPr>
            <a:p>
              <a:r>
                <a:rPr lang="en-US" altLang="ko-KR" b="1" dirty="0">
                  <a:solidFill>
                    <a:schemeClr val="tx1">
                      <a:lumMod val="85000"/>
                      <a:lumOff val="15000"/>
                    </a:schemeClr>
                  </a:solidFill>
                  <a:latin typeface="Times New Roman" panose="02020603050405020304" charset="0"/>
                  <a:cs typeface="Times New Roman" panose="02020603050405020304" charset="0"/>
                </a:rPr>
                <a:t>Lớp kết nối đầy đủ</a:t>
              </a:r>
              <a:endParaRPr lang="en-US" altLang="ko-KR" b="1" dirty="0">
                <a:solidFill>
                  <a:schemeClr val="tx1">
                    <a:lumMod val="85000"/>
                    <a:lumOff val="15000"/>
                  </a:schemeClr>
                </a:solidFill>
                <a:latin typeface="Times New Roman" panose="02020603050405020304" charset="0"/>
                <a:cs typeface="Times New Roman" panose="02020603050405020304" charset="0"/>
              </a:endParaRPr>
            </a:p>
          </p:txBody>
        </p:sp>
      </p:grpSp>
      <p:pic>
        <p:nvPicPr>
          <p:cNvPr id="100" name="Picture 99"/>
          <p:cNvPicPr/>
          <p:nvPr/>
        </p:nvPicPr>
        <p:blipFill>
          <a:blip r:embed="rId1"/>
          <a:srcRect l="25123" t="3250" r="24249" b="2491"/>
          <a:stretch>
            <a:fillRect/>
          </a:stretch>
        </p:blipFill>
        <p:spPr>
          <a:xfrm>
            <a:off x="420370" y="1353185"/>
            <a:ext cx="3282950" cy="3297555"/>
          </a:xfrm>
          <a:prstGeom prst="rect">
            <a:avLst/>
          </a:prstGeom>
          <a:noFill/>
          <a:ln w="9525">
            <a:noFill/>
          </a:ln>
        </p:spPr>
      </p:pic>
      <p:sp>
        <p:nvSpPr>
          <p:cNvPr id="78" name="Text Box 77"/>
          <p:cNvSpPr txBox="1"/>
          <p:nvPr/>
        </p:nvSpPr>
        <p:spPr>
          <a:xfrm>
            <a:off x="67310" y="3879850"/>
            <a:ext cx="1567180" cy="521970"/>
          </a:xfrm>
          <a:prstGeom prst="rect">
            <a:avLst/>
          </a:prstGeom>
          <a:noFill/>
        </p:spPr>
        <p:txBody>
          <a:bodyPr wrap="square" rtlCol="0">
            <a:spAutoFit/>
          </a:bodyPr>
          <a:p>
            <a:r>
              <a:rPr lang="en-US" sz="2800" b="1">
                <a:solidFill>
                  <a:srgbClr val="9FAEB2"/>
                </a:solidFill>
              </a:rPr>
              <a:t>Kernel</a:t>
            </a:r>
            <a:endParaRPr lang="en-US" sz="2800" b="1">
              <a:solidFill>
                <a:srgbClr val="9FAEB2"/>
              </a:solidFill>
            </a:endParaRPr>
          </a:p>
        </p:txBody>
      </p:sp>
      <p:sp>
        <p:nvSpPr>
          <p:cNvPr id="79" name="Text Box 78"/>
          <p:cNvSpPr txBox="1"/>
          <p:nvPr/>
        </p:nvSpPr>
        <p:spPr>
          <a:xfrm>
            <a:off x="2384425" y="3938270"/>
            <a:ext cx="1255395" cy="521970"/>
          </a:xfrm>
          <a:prstGeom prst="rect">
            <a:avLst/>
          </a:prstGeom>
          <a:noFill/>
        </p:spPr>
        <p:txBody>
          <a:bodyPr wrap="square" rtlCol="0">
            <a:spAutoFit/>
          </a:bodyPr>
          <a:p>
            <a:r>
              <a:rPr lang="en-US" sz="2800" b="1">
                <a:solidFill>
                  <a:srgbClr val="448BCC"/>
                </a:solidFill>
              </a:rPr>
              <a:t>Input</a:t>
            </a:r>
            <a:endParaRPr lang="en-US" sz="2800" b="1">
              <a:solidFill>
                <a:srgbClr val="448BCC"/>
              </a:solidFill>
            </a:endParaRPr>
          </a:p>
        </p:txBody>
      </p:sp>
      <p:sp>
        <p:nvSpPr>
          <p:cNvPr id="80" name="Text Box 79"/>
          <p:cNvSpPr txBox="1"/>
          <p:nvPr/>
        </p:nvSpPr>
        <p:spPr>
          <a:xfrm>
            <a:off x="2529840" y="1349375"/>
            <a:ext cx="1514475" cy="521970"/>
          </a:xfrm>
          <a:prstGeom prst="rect">
            <a:avLst/>
          </a:prstGeom>
          <a:noFill/>
        </p:spPr>
        <p:txBody>
          <a:bodyPr wrap="square" rtlCol="0">
            <a:spAutoFit/>
          </a:bodyPr>
          <a:p>
            <a:r>
              <a:rPr lang="en-US" sz="2800" b="1">
                <a:solidFill>
                  <a:srgbClr val="509F98"/>
                </a:solidFill>
              </a:rPr>
              <a:t>Output</a:t>
            </a:r>
            <a:endParaRPr lang="en-US" sz="2800" b="1">
              <a:solidFill>
                <a:srgbClr val="509F98"/>
              </a:solidFill>
            </a:endParaRPr>
          </a:p>
        </p:txBody>
      </p:sp>
      <p:pic>
        <p:nvPicPr>
          <p:cNvPr id="101" name="Picture 100"/>
          <p:cNvPicPr/>
          <p:nvPr/>
        </p:nvPicPr>
        <p:blipFill>
          <a:blip r:embed="rId2"/>
          <a:stretch>
            <a:fillRect/>
          </a:stretch>
        </p:blipFill>
        <p:spPr>
          <a:xfrm>
            <a:off x="4043680" y="1353185"/>
            <a:ext cx="3585845" cy="3211830"/>
          </a:xfrm>
          <a:prstGeom prst="rect">
            <a:avLst/>
          </a:prstGeom>
          <a:noFill/>
          <a:ln w="9525">
            <a:noFill/>
          </a:ln>
        </p:spPr>
      </p:pic>
      <p:pic>
        <p:nvPicPr>
          <p:cNvPr id="102" name="Picture 101"/>
          <p:cNvPicPr/>
          <p:nvPr/>
        </p:nvPicPr>
        <p:blipFill>
          <a:blip r:embed="rId3"/>
          <a:stretch>
            <a:fillRect/>
          </a:stretch>
        </p:blipFill>
        <p:spPr>
          <a:xfrm>
            <a:off x="7759700" y="1608455"/>
            <a:ext cx="3933190" cy="2956560"/>
          </a:xfrm>
          <a:prstGeom prst="rect">
            <a:avLst/>
          </a:prstGeom>
          <a:noFill/>
          <a:ln w="9525">
            <a:noFill/>
          </a:ln>
        </p:spPr>
      </p:pic>
      <p:pic>
        <p:nvPicPr>
          <p:cNvPr id="81" name="Picture 1"/>
          <p:cNvPicPr>
            <a:picLocks noChangeAspect="1"/>
          </p:cNvPicPr>
          <p:nvPr/>
        </p:nvPicPr>
        <p:blipFill>
          <a:blip r:embed="rId4"/>
          <a:stretch>
            <a:fillRect/>
          </a:stretch>
        </p:blipFill>
        <p:spPr>
          <a:xfrm>
            <a:off x="1969135" y="5597525"/>
            <a:ext cx="1823720" cy="5975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Mạng VGG-Face</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effectLst>
                  <a:outerShdw blurRad="38100" dist="19050" dir="2700000" algn="tl" rotWithShape="0">
                    <a:schemeClr val="dk1">
                      <a:alpha val="40000"/>
                    </a:schemeClr>
                  </a:outerShdw>
                </a:effectLst>
                <a:latin typeface="Elephant" panose="02020904090505020303" charset="0"/>
                <a:cs typeface="Elephant" panose="02020904090505020303" charset="0"/>
              </a:rPr>
              <a:t>3</a:t>
            </a:r>
            <a:endParaRPr lang="en-US" sz="3600">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pic>
        <p:nvPicPr>
          <p:cNvPr id="8" name="Picture 28" descr="imagenet_vggnet_table1"/>
          <p:cNvPicPr>
            <a:picLocks noChangeAspect="1"/>
          </p:cNvPicPr>
          <p:nvPr/>
        </p:nvPicPr>
        <p:blipFill>
          <a:blip r:embed="rId1"/>
          <a:stretch>
            <a:fillRect/>
          </a:stretch>
        </p:blipFill>
        <p:spPr>
          <a:xfrm>
            <a:off x="246380" y="1428115"/>
            <a:ext cx="4815205" cy="4950460"/>
          </a:xfrm>
          <a:prstGeom prst="rect">
            <a:avLst/>
          </a:prstGeom>
        </p:spPr>
      </p:pic>
      <p:pic>
        <p:nvPicPr>
          <p:cNvPr id="102" name="Picture 101"/>
          <p:cNvPicPr/>
          <p:nvPr/>
        </p:nvPicPr>
        <p:blipFill>
          <a:blip r:embed="rId2"/>
          <a:stretch>
            <a:fillRect/>
          </a:stretch>
        </p:blipFill>
        <p:spPr>
          <a:xfrm>
            <a:off x="5061585" y="2544445"/>
            <a:ext cx="6877685" cy="2717165"/>
          </a:xfrm>
          <a:prstGeom prst="rect">
            <a:avLst/>
          </a:prstGeom>
          <a:noFill/>
          <a:ln w="9525">
            <a:noFill/>
          </a:ln>
        </p:spPr>
      </p:pic>
      <p:sp>
        <p:nvSpPr>
          <p:cNvPr id="14" name="Text Box 13"/>
          <p:cNvSpPr txBox="1"/>
          <p:nvPr/>
        </p:nvSpPr>
        <p:spPr>
          <a:xfrm>
            <a:off x="5061585" y="1510665"/>
            <a:ext cx="6537960" cy="953135"/>
          </a:xfrm>
          <a:prstGeom prst="rect">
            <a:avLst/>
          </a:prstGeom>
          <a:noFill/>
        </p:spPr>
        <p:txBody>
          <a:bodyPr wrap="square" rtlCol="0">
            <a:spAutoFit/>
          </a:bodyPr>
          <a:p>
            <a:r>
              <a:rPr lang="en-US" sz="2800" b="1">
                <a:latin typeface="Times New Roman" panose="02020603050405020304" charset="0"/>
                <a:cs typeface="Times New Roman" panose="02020603050405020304" charset="0"/>
              </a:rPr>
              <a:t>Kiến trúc từng tầng của mạng VGG-Face (Ứng dụng VGG-16)</a:t>
            </a:r>
            <a:endParaRPr lang="en-US" sz="2800" b="1">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solidFill>
                  <a:schemeClr val="bg1"/>
                </a:solidFill>
              </a:rPr>
            </a:fld>
            <a:endParaRPr lang="en-US" smtClean="0">
              <a:solidFill>
                <a:schemeClr val="bg1"/>
              </a:solidFill>
            </a:endParaRPr>
          </a:p>
        </p:txBody>
      </p:sp>
      <p:sp>
        <p:nvSpPr>
          <p:cNvPr id="6" name="Freeform 5"/>
          <p:cNvSpPr/>
          <p:nvPr/>
        </p:nvSpPr>
        <p:spPr>
          <a:xfrm rot="5400000">
            <a:off x="-22860" y="901700"/>
            <a:ext cx="4109720" cy="2306320"/>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6472" h="3632">
                <a:moveTo>
                  <a:pt x="4040" y="0"/>
                </a:moveTo>
                <a:lnTo>
                  <a:pt x="4656" y="0"/>
                </a:lnTo>
                <a:lnTo>
                  <a:pt x="6472" y="1816"/>
                </a:lnTo>
                <a:lnTo>
                  <a:pt x="4656" y="3632"/>
                </a:lnTo>
                <a:lnTo>
                  <a:pt x="4040" y="3632"/>
                </a:lnTo>
                <a:lnTo>
                  <a:pt x="5856" y="1816"/>
                </a:lnTo>
                <a:lnTo>
                  <a:pt x="4040" y="0"/>
                </a:lnTo>
                <a:close/>
                <a:moveTo>
                  <a:pt x="0" y="0"/>
                </a:moveTo>
                <a:lnTo>
                  <a:pt x="616" y="0"/>
                </a:lnTo>
                <a:lnTo>
                  <a:pt x="3704" y="0"/>
                </a:lnTo>
                <a:lnTo>
                  <a:pt x="5520" y="1816"/>
                </a:lnTo>
                <a:lnTo>
                  <a:pt x="3704" y="3632"/>
                </a:lnTo>
                <a:lnTo>
                  <a:pt x="616" y="3632"/>
                </a:lnTo>
                <a:lnTo>
                  <a:pt x="0" y="363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 Box 7"/>
          <p:cNvSpPr txBox="1"/>
          <p:nvPr/>
        </p:nvSpPr>
        <p:spPr>
          <a:xfrm>
            <a:off x="680085" y="619760"/>
            <a:ext cx="2505075" cy="1861185"/>
          </a:xfrm>
          <a:prstGeom prst="rect">
            <a:avLst/>
          </a:prstGeom>
          <a:noFill/>
        </p:spPr>
        <p:txBody>
          <a:bodyPr wrap="square" rtlCol="0">
            <a:spAutoFit/>
          </a:bodyPr>
          <a:p>
            <a:pPr algn="r"/>
            <a:r>
              <a:rPr lang="en-US" sz="11500" b="1">
                <a:effectLst>
                  <a:outerShdw blurRad="38100" dist="38100" dir="2700000" algn="tl">
                    <a:srgbClr val="000000">
                      <a:alpha val="43137"/>
                    </a:srgbClr>
                  </a:outerShdw>
                </a:effectLst>
                <a:latin typeface="Elephant" panose="02020904090505020303" charset="0"/>
                <a:cs typeface="Elephant" panose="02020904090505020303" charset="0"/>
              </a:rPr>
              <a:t>03</a:t>
            </a:r>
            <a:endParaRPr lang="en-US" sz="11500" b="1">
              <a:effectLst>
                <a:outerShdw blurRad="38100" dist="38100" dir="2700000" algn="tl">
                  <a:srgbClr val="000000">
                    <a:alpha val="43137"/>
                  </a:srgbClr>
                </a:outerShdw>
              </a:effectLst>
              <a:latin typeface="Elephant" panose="02020904090505020303" charset="0"/>
              <a:cs typeface="Elephant" panose="02020904090505020303" charset="0"/>
            </a:endParaRPr>
          </a:p>
        </p:txBody>
      </p:sp>
      <p:sp>
        <p:nvSpPr>
          <p:cNvPr id="9" name="Text Box 8"/>
          <p:cNvSpPr txBox="1"/>
          <p:nvPr/>
        </p:nvSpPr>
        <p:spPr>
          <a:xfrm>
            <a:off x="3185160" y="345440"/>
            <a:ext cx="9118600" cy="1106805"/>
          </a:xfrm>
          <a:prstGeom prst="rect">
            <a:avLst/>
          </a:prstGeom>
          <a:noFill/>
        </p:spPr>
        <p:txBody>
          <a:bodyPr wrap="square" rtlCol="0">
            <a:spAutoFit/>
          </a:bodyPr>
          <a:p>
            <a:r>
              <a:rPr lang="en-US" sz="6600" b="1">
                <a:solidFill>
                  <a:schemeClr val="bg1"/>
                </a:solidFill>
                <a:latin typeface="Times New Roman" panose="02020603050405020304" charset="0"/>
                <a:cs typeface="Times New Roman" panose="02020603050405020304" charset="0"/>
              </a:rPr>
              <a:t>THIẾT KẾ HỆ THỐNG</a:t>
            </a:r>
            <a:endParaRPr lang="en-US" sz="6600" b="1">
              <a:solidFill>
                <a:schemeClr val="bg1"/>
              </a:solidFill>
              <a:latin typeface="Times New Roman" panose="02020603050405020304" charset="0"/>
              <a:cs typeface="Times New Roman" panose="02020603050405020304" charset="0"/>
            </a:endParaRPr>
          </a:p>
        </p:txBody>
      </p:sp>
      <p:sp>
        <p:nvSpPr>
          <p:cNvPr id="3" name="Rounded Rectangle 2"/>
          <p:cNvSpPr/>
          <p:nvPr/>
        </p:nvSpPr>
        <p:spPr>
          <a:xfrm>
            <a:off x="6383655" y="2407920"/>
            <a:ext cx="2640965" cy="3576320"/>
          </a:xfrm>
          <a:prstGeom prst="roundRect">
            <a:avLst/>
          </a:pr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000"/>
          </a:p>
        </p:txBody>
      </p:sp>
      <p:sp>
        <p:nvSpPr>
          <p:cNvPr id="4" name="Freeform 3"/>
          <p:cNvSpPr/>
          <p:nvPr/>
        </p:nvSpPr>
        <p:spPr>
          <a:xfrm>
            <a:off x="3526155" y="1813560"/>
            <a:ext cx="2640965" cy="8464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rgbClr val="1187CF"/>
              </a:solidFill>
            </a:endParaRPr>
          </a:p>
        </p:txBody>
      </p:sp>
      <p:sp>
        <p:nvSpPr>
          <p:cNvPr id="5" name="Freeform 4"/>
          <p:cNvSpPr/>
          <p:nvPr/>
        </p:nvSpPr>
        <p:spPr>
          <a:xfrm>
            <a:off x="3526155" y="2407920"/>
            <a:ext cx="2640965" cy="357632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5632">
                <a:moveTo>
                  <a:pt x="717" y="0"/>
                </a:moveTo>
                <a:lnTo>
                  <a:pt x="3587" y="0"/>
                </a:lnTo>
                <a:cubicBezTo>
                  <a:pt x="3983" y="0"/>
                  <a:pt x="4304" y="321"/>
                  <a:pt x="4304" y="717"/>
                </a:cubicBezTo>
                <a:lnTo>
                  <a:pt x="4304" y="4299"/>
                </a:lnTo>
                <a:lnTo>
                  <a:pt x="4304" y="4915"/>
                </a:lnTo>
                <a:cubicBezTo>
                  <a:pt x="4304" y="5311"/>
                  <a:pt x="3983" y="5632"/>
                  <a:pt x="3587" y="5632"/>
                </a:cubicBezTo>
                <a:lnTo>
                  <a:pt x="717" y="5632"/>
                </a:lnTo>
                <a:cubicBezTo>
                  <a:pt x="321" y="5632"/>
                  <a:pt x="0" y="5311"/>
                  <a:pt x="0" y="4915"/>
                </a:cubicBezTo>
                <a:lnTo>
                  <a:pt x="0" y="4299"/>
                </a:ln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1187CF"/>
              </a:solidFill>
            </a:endParaRPr>
          </a:p>
        </p:txBody>
      </p:sp>
      <p:sp>
        <p:nvSpPr>
          <p:cNvPr id="7" name="Freeform 6"/>
          <p:cNvSpPr/>
          <p:nvPr/>
        </p:nvSpPr>
        <p:spPr>
          <a:xfrm>
            <a:off x="6383655" y="1813560"/>
            <a:ext cx="2640965" cy="8464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Text Box 9"/>
          <p:cNvSpPr txBox="1"/>
          <p:nvPr/>
        </p:nvSpPr>
        <p:spPr>
          <a:xfrm>
            <a:off x="4498975" y="1732280"/>
            <a:ext cx="7366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01</a:t>
            </a:r>
            <a:endParaRPr lang="en-US" sz="2800" b="1" i="1" u="sng">
              <a:latin typeface="Times New Roman" panose="02020603050405020304" charset="0"/>
              <a:cs typeface="Times New Roman" panose="02020603050405020304" charset="0"/>
            </a:endParaRPr>
          </a:p>
        </p:txBody>
      </p:sp>
      <p:sp>
        <p:nvSpPr>
          <p:cNvPr id="11" name="Text Box 10"/>
          <p:cNvSpPr txBox="1"/>
          <p:nvPr/>
        </p:nvSpPr>
        <p:spPr>
          <a:xfrm>
            <a:off x="7346315" y="1732280"/>
            <a:ext cx="7366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02</a:t>
            </a:r>
            <a:endParaRPr lang="en-US" sz="2800" b="1" i="1" u="sng">
              <a:latin typeface="Times New Roman" panose="02020603050405020304" charset="0"/>
              <a:cs typeface="Times New Roman" panose="02020603050405020304" charset="0"/>
            </a:endParaRPr>
          </a:p>
        </p:txBody>
      </p:sp>
      <p:sp>
        <p:nvSpPr>
          <p:cNvPr id="13" name="Text Box 12"/>
          <p:cNvSpPr txBox="1"/>
          <p:nvPr/>
        </p:nvSpPr>
        <p:spPr>
          <a:xfrm>
            <a:off x="3639820" y="2748915"/>
            <a:ext cx="2454910" cy="2122805"/>
          </a:xfrm>
          <a:prstGeom prst="rect">
            <a:avLst/>
          </a:prstGeom>
          <a:noFill/>
        </p:spPr>
        <p:txBody>
          <a:bodyPr wrap="square" rtlCol="0" anchor="t">
            <a:spAutoFit/>
          </a:bodyPr>
          <a:p>
            <a:pPr algn="ctr">
              <a:lnSpc>
                <a:spcPct val="100000"/>
              </a:lnSpc>
            </a:pPr>
            <a:r>
              <a:rPr lang="en-US" sz="2600" b="1">
                <a:solidFill>
                  <a:schemeClr val="tx1"/>
                </a:solidFill>
                <a:latin typeface="Times New Roman" panose="02020603050405020304" charset="0"/>
                <a:cs typeface="Times New Roman" panose="02020603050405020304" charset="0"/>
              </a:rPr>
              <a:t>SƠ ĐỒ KHỐI</a:t>
            </a:r>
            <a:endParaRPr lang="en-US" sz="2600" b="1">
              <a:solidFill>
                <a:schemeClr val="tx1"/>
              </a:solidFill>
              <a:latin typeface="Times New Roman" panose="02020603050405020304" charset="0"/>
              <a:cs typeface="Times New Roman" panose="02020603050405020304" charset="0"/>
            </a:endParaRPr>
          </a:p>
          <a:p>
            <a:pPr algn="ctr">
              <a:lnSpc>
                <a:spcPct val="100000"/>
              </a:lnSpc>
            </a:pPr>
            <a:endParaRPr lang="en-US" sz="26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r>
              <a:rPr lang="en-US" sz="2000">
                <a:latin typeface="Times New Roman" panose="02020603050405020304" charset="0"/>
                <a:cs typeface="Times New Roman" panose="02020603050405020304" charset="0"/>
                <a:sym typeface="+mn-ea"/>
              </a:rPr>
              <a:t>Sơ đồ khối và chức năng từng khối</a:t>
            </a:r>
            <a:endParaRPr lang="en-US" sz="2000">
              <a:latin typeface="Times New Roman" panose="02020603050405020304" charset="0"/>
              <a:cs typeface="Times New Roman" panose="02020603050405020304" charset="0"/>
              <a:sym typeface="+mn-ea"/>
            </a:endParaRPr>
          </a:p>
        </p:txBody>
      </p:sp>
      <p:sp>
        <p:nvSpPr>
          <p:cNvPr id="15" name="Text Box 14"/>
          <p:cNvSpPr txBox="1"/>
          <p:nvPr/>
        </p:nvSpPr>
        <p:spPr>
          <a:xfrm>
            <a:off x="6487160" y="2748915"/>
            <a:ext cx="2454910" cy="2522855"/>
          </a:xfrm>
          <a:prstGeom prst="rect">
            <a:avLst/>
          </a:prstGeom>
          <a:noFill/>
        </p:spPr>
        <p:txBody>
          <a:bodyPr wrap="square" rtlCol="0" anchor="t">
            <a:spAutoFit/>
          </a:bodyPr>
          <a:p>
            <a:pPr algn="ctr">
              <a:lnSpc>
                <a:spcPct val="100000"/>
              </a:lnSpc>
            </a:pPr>
            <a:r>
              <a:rPr lang="en-US" sz="2600" b="1">
                <a:latin typeface="Times New Roman" panose="02020603050405020304" charset="0"/>
                <a:cs typeface="Times New Roman" panose="02020603050405020304" charset="0"/>
                <a:sym typeface="+mn-ea"/>
              </a:rPr>
              <a:t>TIẾN TRÌNH XÂY DỰNG</a:t>
            </a:r>
            <a:endParaRPr lang="en-US" sz="2600" b="1">
              <a:solidFill>
                <a:schemeClr val="tx1"/>
              </a:solidFill>
              <a:latin typeface="Times New Roman" panose="02020603050405020304" charset="0"/>
              <a:cs typeface="Times New Roman" panose="02020603050405020304" charset="0"/>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spcBef>
                <a:spcPts val="0"/>
              </a:spcBef>
              <a:spcAft>
                <a:spcPts val="0"/>
              </a:spcAft>
            </a:pPr>
            <a:endParaRPr lang="en-US" sz="2000">
              <a:latin typeface="Times New Roman" panose="02020603050405020304" charset="0"/>
              <a:cs typeface="Times New Roman" panose="02020603050405020304" charset="0"/>
              <a:sym typeface="+mn-ea"/>
            </a:endParaRPr>
          </a:p>
          <a:p>
            <a:pPr algn="ctr">
              <a:lnSpc>
                <a:spcPct val="110000"/>
              </a:lnSpc>
              <a:spcBef>
                <a:spcPts val="0"/>
              </a:spcBef>
              <a:spcAft>
                <a:spcPts val="0"/>
              </a:spcAft>
            </a:pPr>
            <a:r>
              <a:rPr lang="en-US" sz="2000">
                <a:latin typeface="Times New Roman" panose="02020603050405020304" charset="0"/>
                <a:cs typeface="Times New Roman" panose="02020603050405020304" charset="0"/>
                <a:sym typeface="+mn-ea"/>
              </a:rPr>
              <a:t>Các bước xây dựng và thiết kế hệ thống dựa trên sơ đồ khối</a:t>
            </a:r>
            <a:endParaRPr lang="en-US" sz="2000">
              <a:latin typeface="Times New Roman" panose="02020603050405020304" charset="0"/>
              <a:cs typeface="Times New Roman" panose="02020603050405020304" charset="0"/>
              <a:sym typeface="+mn-ea"/>
            </a:endParaRPr>
          </a:p>
        </p:txBody>
      </p:sp>
      <p:sp>
        <p:nvSpPr>
          <p:cNvPr id="19" name="Rounded Rectangle 18"/>
          <p:cNvSpPr/>
          <p:nvPr/>
        </p:nvSpPr>
        <p:spPr>
          <a:xfrm>
            <a:off x="9262110" y="2407920"/>
            <a:ext cx="2640965" cy="3576320"/>
          </a:xfrm>
          <a:prstGeom prst="roundRect">
            <a:avLst/>
          </a:pr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000"/>
          </a:p>
        </p:txBody>
      </p:sp>
      <p:sp>
        <p:nvSpPr>
          <p:cNvPr id="23" name="Freeform 22"/>
          <p:cNvSpPr/>
          <p:nvPr/>
        </p:nvSpPr>
        <p:spPr>
          <a:xfrm>
            <a:off x="9262110" y="1813560"/>
            <a:ext cx="2640965" cy="8464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24" name="Text Box 23"/>
          <p:cNvSpPr txBox="1"/>
          <p:nvPr/>
        </p:nvSpPr>
        <p:spPr>
          <a:xfrm>
            <a:off x="10224770" y="1732280"/>
            <a:ext cx="7366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03</a:t>
            </a:r>
            <a:endParaRPr lang="en-US" sz="2800" b="1" i="1" u="sng">
              <a:latin typeface="Times New Roman" panose="02020603050405020304" charset="0"/>
              <a:cs typeface="Times New Roman" panose="02020603050405020304" charset="0"/>
            </a:endParaRPr>
          </a:p>
        </p:txBody>
      </p:sp>
      <p:sp>
        <p:nvSpPr>
          <p:cNvPr id="25" name="Text Box 24"/>
          <p:cNvSpPr txBox="1"/>
          <p:nvPr/>
        </p:nvSpPr>
        <p:spPr>
          <a:xfrm>
            <a:off x="9365615" y="2748915"/>
            <a:ext cx="2454910" cy="2799715"/>
          </a:xfrm>
          <a:prstGeom prst="rect">
            <a:avLst/>
          </a:prstGeom>
          <a:noFill/>
        </p:spPr>
        <p:txBody>
          <a:bodyPr wrap="square" rtlCol="0" anchor="t">
            <a:spAutoFit/>
          </a:bodyPr>
          <a:p>
            <a:pPr algn="ctr">
              <a:lnSpc>
                <a:spcPct val="100000"/>
              </a:lnSpc>
            </a:pPr>
            <a:r>
              <a:rPr lang="en-US" sz="2600" b="1">
                <a:solidFill>
                  <a:schemeClr val="tx1"/>
                </a:solidFill>
                <a:latin typeface="Times New Roman" panose="02020603050405020304" charset="0"/>
                <a:cs typeface="Times New Roman" panose="02020603050405020304" charset="0"/>
              </a:rPr>
              <a:t>SƠ ĐỒ GIẢI THUẬT</a:t>
            </a:r>
            <a:endParaRPr lang="en-US" sz="2600" b="1">
              <a:solidFill>
                <a:schemeClr val="tx1"/>
              </a:solidFill>
              <a:latin typeface="Times New Roman" panose="02020603050405020304" charset="0"/>
              <a:cs typeface="Times New Roman" panose="02020603050405020304" charset="0"/>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20000"/>
              </a:lnSpc>
              <a:spcBef>
                <a:spcPts val="0"/>
              </a:spcBef>
              <a:spcAft>
                <a:spcPts val="0"/>
              </a:spcAft>
            </a:pPr>
            <a:endParaRPr lang="en-US" sz="2000">
              <a:latin typeface="Times New Roman" panose="02020603050405020304" charset="0"/>
              <a:cs typeface="Times New Roman" panose="02020603050405020304" charset="0"/>
              <a:sym typeface="+mn-ea"/>
            </a:endParaRPr>
          </a:p>
          <a:p>
            <a:pPr algn="ctr">
              <a:lnSpc>
                <a:spcPct val="100000"/>
              </a:lnSpc>
              <a:spcBef>
                <a:spcPts val="0"/>
              </a:spcBef>
              <a:spcAft>
                <a:spcPts val="0"/>
              </a:spcAft>
            </a:pPr>
            <a:r>
              <a:rPr lang="en-US" sz="2000">
                <a:latin typeface="Times New Roman" panose="02020603050405020304" charset="0"/>
                <a:cs typeface="Times New Roman" panose="02020603050405020304" charset="0"/>
                <a:sym typeface="+mn-ea"/>
              </a:rPr>
              <a:t>Giải thuật nhận diện khuôn mặt ứng dụng trong xây dựng giao diện</a:t>
            </a:r>
            <a:endParaRPr lang="en-US" sz="2000">
              <a:latin typeface="Times New Roman" panose="02020603050405020304" charset="0"/>
              <a:cs typeface="Times New Roman" panose="02020603050405020304"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pPr algn="l"/>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Sơ đồ khối</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rPr>
              <a:t>1</a:t>
            </a:r>
            <a:endPar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pic>
        <p:nvPicPr>
          <p:cNvPr id="8" name="Picture 1"/>
          <p:cNvPicPr>
            <a:picLocks noChangeAspect="1"/>
          </p:cNvPicPr>
          <p:nvPr/>
        </p:nvPicPr>
        <p:blipFill>
          <a:blip r:embed="rId1"/>
          <a:stretch>
            <a:fillRect/>
          </a:stretch>
        </p:blipFill>
        <p:spPr>
          <a:xfrm>
            <a:off x="452120" y="1271905"/>
            <a:ext cx="6332855" cy="5382260"/>
          </a:xfrm>
          <a:prstGeom prst="rect">
            <a:avLst/>
          </a:prstGeom>
          <a:noFill/>
          <a:ln>
            <a:noFill/>
          </a:ln>
        </p:spPr>
      </p:pic>
      <p:grpSp>
        <p:nvGrpSpPr>
          <p:cNvPr id="14" name="Group 13"/>
          <p:cNvGrpSpPr/>
          <p:nvPr/>
        </p:nvGrpSpPr>
        <p:grpSpPr>
          <a:xfrm flipH="1">
            <a:off x="6906293" y="1301535"/>
            <a:ext cx="1275532" cy="1492575"/>
            <a:chOff x="3025302" y="2752841"/>
            <a:chExt cx="1225617" cy="2419117"/>
          </a:xfrm>
        </p:grpSpPr>
        <p:sp>
          <p:nvSpPr>
            <p:cNvPr id="27" name="Diamond 26"/>
            <p:cNvSpPr/>
            <p:nvPr/>
          </p:nvSpPr>
          <p:spPr>
            <a:xfrm>
              <a:off x="3025302" y="2752841"/>
              <a:ext cx="817123" cy="2419117"/>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Isosceles Triangle 32"/>
            <p:cNvSpPr/>
            <p:nvPr/>
          </p:nvSpPr>
          <p:spPr>
            <a:xfrm rot="10800000">
              <a:off x="3433795" y="2756038"/>
              <a:ext cx="817124" cy="1209559"/>
            </a:xfrm>
            <a:prstGeom prst="triangle">
              <a:avLst>
                <a:gd name="adj" fmla="val 50332"/>
              </a:avLst>
            </a:prstGeom>
            <a:solidFill>
              <a:srgbClr val="3CD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34" name="Isosceles Triangle 33"/>
            <p:cNvSpPr/>
            <p:nvPr/>
          </p:nvSpPr>
          <p:spPr>
            <a:xfrm>
              <a:off x="3425249" y="3962399"/>
              <a:ext cx="817124" cy="1209559"/>
            </a:xfrm>
            <a:prstGeom prst="triangle">
              <a:avLst>
                <a:gd name="adj" fmla="val 50332"/>
              </a:avLst>
            </a:prstGeom>
            <a:solidFill>
              <a:srgbClr val="002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36" name="Text Box 35"/>
          <p:cNvSpPr txBox="1"/>
          <p:nvPr/>
        </p:nvSpPr>
        <p:spPr>
          <a:xfrm>
            <a:off x="8348345" y="1725295"/>
            <a:ext cx="3423920" cy="645160"/>
          </a:xfrm>
          <a:prstGeom prst="rect">
            <a:avLst/>
          </a:prstGeom>
          <a:noFill/>
        </p:spPr>
        <p:txBody>
          <a:bodyPr wrap="square" rtlCol="0">
            <a:spAutoFit/>
          </a:bodyPr>
          <a:p>
            <a:r>
              <a:rPr lang="en-US" sz="3600" b="1">
                <a:gradFill>
                  <a:gsLst>
                    <a:gs pos="0">
                      <a:srgbClr val="002768"/>
                    </a:gs>
                    <a:gs pos="55000">
                      <a:srgbClr val="00B0F0"/>
                    </a:gs>
                    <a:gs pos="100000">
                      <a:srgbClr val="36DAED"/>
                    </a:gs>
                  </a:gsLst>
                  <a:lin ang="10800000" scaled="0"/>
                </a:gradFill>
                <a:latin typeface="Times New Roman" panose="02020603050405020304" charset="0"/>
                <a:cs typeface="Times New Roman" panose="02020603050405020304" charset="0"/>
              </a:rPr>
              <a:t>Processing Unit</a:t>
            </a:r>
            <a:endParaRPr lang="en-US" sz="3600" b="1">
              <a:gradFill>
                <a:gsLst>
                  <a:gs pos="0">
                    <a:srgbClr val="002768"/>
                  </a:gs>
                  <a:gs pos="55000">
                    <a:srgbClr val="00B0F0"/>
                  </a:gs>
                  <a:gs pos="100000">
                    <a:srgbClr val="36DAED"/>
                  </a:gs>
                </a:gsLst>
                <a:lin ang="10800000" scaled="0"/>
              </a:gradFill>
              <a:latin typeface="Times New Roman" panose="02020603050405020304" charset="0"/>
              <a:cs typeface="Times New Roman" panose="02020603050405020304" charset="0"/>
            </a:endParaRPr>
          </a:p>
        </p:txBody>
      </p:sp>
      <p:grpSp>
        <p:nvGrpSpPr>
          <p:cNvPr id="37" name="Group 36"/>
          <p:cNvGrpSpPr/>
          <p:nvPr/>
        </p:nvGrpSpPr>
        <p:grpSpPr>
          <a:xfrm flipH="1">
            <a:off x="6906293" y="3023655"/>
            <a:ext cx="1275532" cy="1492575"/>
            <a:chOff x="3025302" y="2752841"/>
            <a:chExt cx="1225617" cy="2419117"/>
          </a:xfrm>
        </p:grpSpPr>
        <p:sp>
          <p:nvSpPr>
            <p:cNvPr id="38" name="Diamond 37"/>
            <p:cNvSpPr/>
            <p:nvPr/>
          </p:nvSpPr>
          <p:spPr>
            <a:xfrm>
              <a:off x="3025302" y="2752841"/>
              <a:ext cx="817123" cy="2419117"/>
            </a:xfrm>
            <a:prstGeom prst="diamon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 name="Isosceles Triangle 38"/>
            <p:cNvSpPr/>
            <p:nvPr/>
          </p:nvSpPr>
          <p:spPr>
            <a:xfrm rot="10800000">
              <a:off x="3433795" y="2756038"/>
              <a:ext cx="817124" cy="1209559"/>
            </a:xfrm>
            <a:prstGeom prst="triangle">
              <a:avLst>
                <a:gd name="adj" fmla="val 50332"/>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40" name="Isosceles Triangle 39"/>
            <p:cNvSpPr/>
            <p:nvPr/>
          </p:nvSpPr>
          <p:spPr>
            <a:xfrm>
              <a:off x="3425249" y="3962399"/>
              <a:ext cx="817124" cy="1209559"/>
            </a:xfrm>
            <a:prstGeom prst="triangle">
              <a:avLst>
                <a:gd name="adj" fmla="val 5033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1" name="Text Box 40"/>
          <p:cNvSpPr txBox="1"/>
          <p:nvPr/>
        </p:nvSpPr>
        <p:spPr>
          <a:xfrm>
            <a:off x="8348345" y="3447415"/>
            <a:ext cx="3843655" cy="645160"/>
          </a:xfrm>
          <a:prstGeom prst="rect">
            <a:avLst/>
          </a:prstGeom>
          <a:noFill/>
        </p:spPr>
        <p:txBody>
          <a:bodyPr wrap="square" rtlCol="0">
            <a:spAutoFit/>
          </a:bodyPr>
          <a:p>
            <a:r>
              <a:rPr lang="en-US" sz="3600" b="1">
                <a:gradFill>
                  <a:gsLst>
                    <a:gs pos="0">
                      <a:srgbClr val="7E6000"/>
                    </a:gs>
                    <a:gs pos="55000">
                      <a:schemeClr val="accent4">
                        <a:lumMod val="75000"/>
                      </a:schemeClr>
                    </a:gs>
                    <a:gs pos="100000">
                      <a:schemeClr val="accent4">
                        <a:lumMod val="40000"/>
                        <a:lumOff val="60000"/>
                      </a:schemeClr>
                    </a:gs>
                  </a:gsLst>
                  <a:lin ang="10800000" scaled="0"/>
                </a:gradFill>
                <a:latin typeface="Times New Roman" panose="02020603050405020304" charset="0"/>
                <a:cs typeface="Times New Roman" panose="02020603050405020304" charset="0"/>
              </a:rPr>
              <a:t>Model CNN Unit</a:t>
            </a:r>
            <a:endParaRPr lang="en-US" sz="3600" b="1">
              <a:gradFill>
                <a:gsLst>
                  <a:gs pos="0">
                    <a:srgbClr val="7E6000"/>
                  </a:gs>
                  <a:gs pos="55000">
                    <a:schemeClr val="accent4">
                      <a:lumMod val="75000"/>
                    </a:schemeClr>
                  </a:gs>
                  <a:gs pos="100000">
                    <a:schemeClr val="accent4">
                      <a:lumMod val="40000"/>
                      <a:lumOff val="60000"/>
                    </a:schemeClr>
                  </a:gs>
                </a:gsLst>
                <a:lin ang="10800000" scaled="0"/>
              </a:gradFill>
              <a:latin typeface="Times New Roman" panose="02020603050405020304" charset="0"/>
              <a:cs typeface="Times New Roman" panose="02020603050405020304" charset="0"/>
            </a:endParaRPr>
          </a:p>
        </p:txBody>
      </p:sp>
      <p:grpSp>
        <p:nvGrpSpPr>
          <p:cNvPr id="42" name="Group 41"/>
          <p:cNvGrpSpPr/>
          <p:nvPr/>
        </p:nvGrpSpPr>
        <p:grpSpPr>
          <a:xfrm flipH="1">
            <a:off x="6906293" y="4747680"/>
            <a:ext cx="1275532" cy="1492575"/>
            <a:chOff x="3025302" y="2752841"/>
            <a:chExt cx="1225617" cy="2419117"/>
          </a:xfrm>
        </p:grpSpPr>
        <p:sp>
          <p:nvSpPr>
            <p:cNvPr id="43" name="Diamond 42"/>
            <p:cNvSpPr/>
            <p:nvPr/>
          </p:nvSpPr>
          <p:spPr>
            <a:xfrm>
              <a:off x="3025302" y="2752841"/>
              <a:ext cx="817123" cy="2419117"/>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 name="Isosceles Triangle 43"/>
            <p:cNvSpPr/>
            <p:nvPr/>
          </p:nvSpPr>
          <p:spPr>
            <a:xfrm rot="10800000">
              <a:off x="3433795" y="2756038"/>
              <a:ext cx="817124" cy="1209559"/>
            </a:xfrm>
            <a:prstGeom prst="triangle">
              <a:avLst>
                <a:gd name="adj" fmla="val 5033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45" name="Isosceles Triangle 44"/>
            <p:cNvSpPr/>
            <p:nvPr/>
          </p:nvSpPr>
          <p:spPr>
            <a:xfrm>
              <a:off x="3425249" y="3962399"/>
              <a:ext cx="817124" cy="1209559"/>
            </a:xfrm>
            <a:prstGeom prst="triangle">
              <a:avLst>
                <a:gd name="adj" fmla="val 50332"/>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6" name="Text Box 45"/>
          <p:cNvSpPr txBox="1"/>
          <p:nvPr/>
        </p:nvSpPr>
        <p:spPr>
          <a:xfrm>
            <a:off x="8348345" y="5171440"/>
            <a:ext cx="3843655" cy="645160"/>
          </a:xfrm>
          <a:prstGeom prst="rect">
            <a:avLst/>
          </a:prstGeom>
          <a:noFill/>
        </p:spPr>
        <p:txBody>
          <a:bodyPr wrap="square" rtlCol="0">
            <a:spAutoFit/>
          </a:bodyPr>
          <a:p>
            <a:r>
              <a:rPr lang="en-US" sz="3600" b="1">
                <a:gradFill>
                  <a:gsLst>
                    <a:gs pos="0">
                      <a:schemeClr val="accent6">
                        <a:lumMod val="50000"/>
                      </a:schemeClr>
                    </a:gs>
                    <a:gs pos="55000">
                      <a:schemeClr val="accent6">
                        <a:lumMod val="75000"/>
                      </a:schemeClr>
                    </a:gs>
                    <a:gs pos="100000">
                      <a:schemeClr val="accent6">
                        <a:lumMod val="60000"/>
                        <a:lumOff val="40000"/>
                      </a:schemeClr>
                    </a:gs>
                  </a:gsLst>
                  <a:lin ang="10800000" scaled="0"/>
                </a:gradFill>
                <a:latin typeface="Times New Roman" panose="02020603050405020304" charset="0"/>
                <a:cs typeface="Times New Roman" panose="02020603050405020304" charset="0"/>
              </a:rPr>
              <a:t>Prediction Unit</a:t>
            </a:r>
            <a:endParaRPr lang="en-US" sz="3600" b="1">
              <a:gradFill>
                <a:gsLst>
                  <a:gs pos="0">
                    <a:schemeClr val="accent6">
                      <a:lumMod val="50000"/>
                    </a:schemeClr>
                  </a:gs>
                  <a:gs pos="55000">
                    <a:schemeClr val="accent6">
                      <a:lumMod val="75000"/>
                    </a:schemeClr>
                  </a:gs>
                  <a:gs pos="100000">
                    <a:schemeClr val="accent6">
                      <a:lumMod val="60000"/>
                      <a:lumOff val="40000"/>
                    </a:schemeClr>
                  </a:gs>
                </a:gsLst>
                <a:lin ang="10800000" scaled="0"/>
              </a:gradFill>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pPr algn="l"/>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Tiến trình xây dựng</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rPr>
              <a:t>2</a:t>
            </a:r>
            <a:endPar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8" name="Arrow: U-Turn 2"/>
          <p:cNvSpPr/>
          <p:nvPr/>
        </p:nvSpPr>
        <p:spPr>
          <a:xfrm rot="5400000">
            <a:off x="5586497" y="-1589097"/>
            <a:ext cx="2436200" cy="10244081"/>
          </a:xfrm>
          <a:prstGeom prst="uturnArrow">
            <a:avLst>
              <a:gd name="adj1" fmla="val 1618"/>
              <a:gd name="adj2" fmla="val 3798"/>
              <a:gd name="adj3" fmla="val 6374"/>
              <a:gd name="adj4" fmla="val 48506"/>
              <a:gd name="adj5" fmla="val 9611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4" name="Rounded Rectangle 13"/>
          <p:cNvSpPr/>
          <p:nvPr/>
        </p:nvSpPr>
        <p:spPr>
          <a:xfrm>
            <a:off x="6278417" y="4250034"/>
            <a:ext cx="1798550" cy="793506"/>
          </a:xfrm>
          <a:prstGeom prst="roundRect">
            <a:avLst/>
          </a:prstGeom>
          <a:solidFill>
            <a:srgbClr val="51D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27" name="Rounded Rectangle 14"/>
          <p:cNvSpPr/>
          <p:nvPr/>
        </p:nvSpPr>
        <p:spPr>
          <a:xfrm>
            <a:off x="6211693" y="4574011"/>
            <a:ext cx="1798550" cy="674665"/>
          </a:xfrm>
          <a:prstGeom prst="roundRect">
            <a:avLst/>
          </a:prstGeom>
          <a:solidFill>
            <a:schemeClr val="bg1"/>
          </a:solidFill>
          <a:ln w="38100">
            <a:solidFill>
              <a:srgbClr val="51D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33" name="Rounded Rectangle 31"/>
          <p:cNvSpPr/>
          <p:nvPr/>
        </p:nvSpPr>
        <p:spPr>
          <a:xfrm>
            <a:off x="5287767" y="1890659"/>
            <a:ext cx="1798550" cy="793506"/>
          </a:xfrm>
          <a:prstGeom prst="roundRect">
            <a:avLst/>
          </a:prstGeom>
          <a:solidFill>
            <a:srgbClr val="055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34" name="Rounded Rectangle 32"/>
          <p:cNvSpPr/>
          <p:nvPr/>
        </p:nvSpPr>
        <p:spPr>
          <a:xfrm>
            <a:off x="5221043" y="2214636"/>
            <a:ext cx="1798550" cy="674665"/>
          </a:xfrm>
          <a:prstGeom prst="roundRect">
            <a:avLst/>
          </a:prstGeom>
          <a:solidFill>
            <a:schemeClr val="bg1"/>
          </a:solidFill>
          <a:ln w="38100">
            <a:solidFill>
              <a:srgbClr val="055F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35" name="Rounded Rectangle 22"/>
          <p:cNvSpPr/>
          <p:nvPr/>
        </p:nvSpPr>
        <p:spPr>
          <a:xfrm>
            <a:off x="2282806" y="1890659"/>
            <a:ext cx="1798550" cy="793506"/>
          </a:xfrm>
          <a:prstGeom prst="roundRect">
            <a:avLst/>
          </a:prstGeom>
          <a:solidFill>
            <a:srgbClr val="005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36" name="Rounded Rectangle 23"/>
          <p:cNvSpPr/>
          <p:nvPr/>
        </p:nvSpPr>
        <p:spPr>
          <a:xfrm>
            <a:off x="2216082" y="2214636"/>
            <a:ext cx="1798550" cy="674665"/>
          </a:xfrm>
          <a:prstGeom prst="roundRect">
            <a:avLst/>
          </a:prstGeom>
          <a:solidFill>
            <a:schemeClr val="bg1"/>
          </a:solidFill>
          <a:ln w="38100">
            <a:solidFill>
              <a:srgbClr val="005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40" name="Rounded Rectangle 40"/>
          <p:cNvSpPr/>
          <p:nvPr/>
        </p:nvSpPr>
        <p:spPr>
          <a:xfrm>
            <a:off x="9267095" y="4250034"/>
            <a:ext cx="1798550" cy="793506"/>
          </a:xfrm>
          <a:prstGeom prst="roundRect">
            <a:avLst/>
          </a:prstGeom>
          <a:solidFill>
            <a:srgbClr val="21A6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41" name="Rounded Rectangle 41"/>
          <p:cNvSpPr/>
          <p:nvPr/>
        </p:nvSpPr>
        <p:spPr>
          <a:xfrm>
            <a:off x="9200371" y="4574011"/>
            <a:ext cx="1798550" cy="674665"/>
          </a:xfrm>
          <a:prstGeom prst="roundRect">
            <a:avLst/>
          </a:prstGeom>
          <a:solidFill>
            <a:schemeClr val="bg1"/>
          </a:solidFill>
          <a:ln w="38100">
            <a:solidFill>
              <a:srgbClr val="21A6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43" name="TextBox 13"/>
          <p:cNvSpPr txBox="1"/>
          <p:nvPr/>
        </p:nvSpPr>
        <p:spPr>
          <a:xfrm>
            <a:off x="6379210" y="4744085"/>
            <a:ext cx="1713230" cy="368300"/>
          </a:xfrm>
          <a:prstGeom prst="rect">
            <a:avLst/>
          </a:prstGeom>
          <a:noFill/>
        </p:spPr>
        <p:txBody>
          <a:bodyPr wrap="square" rtlCol="0" anchor="ctr">
            <a:spAutoFit/>
          </a:bodyPr>
          <a:p>
            <a:pPr indent="0">
              <a:buFont typeface="Wingdings" panose="05000000000000000000" pitchFamily="2" charset="2"/>
              <a:buNone/>
            </a:pPr>
            <a:r>
              <a:rPr lang="en-US" altLang="ko-KR" b="1" dirty="0">
                <a:latin typeface="Times New Roman" panose="02020603050405020304" charset="0"/>
                <a:cs typeface="Times New Roman" panose="02020603050405020304" charset="0"/>
              </a:rPr>
              <a:t>Build Model</a:t>
            </a:r>
            <a:endParaRPr lang="en-US" altLang="ko-KR" b="1" dirty="0">
              <a:latin typeface="Times New Roman" panose="02020603050405020304" charset="0"/>
              <a:cs typeface="Times New Roman" panose="02020603050405020304" charset="0"/>
            </a:endParaRPr>
          </a:p>
        </p:txBody>
      </p:sp>
      <p:sp>
        <p:nvSpPr>
          <p:cNvPr id="46" name="TextBox 19"/>
          <p:cNvSpPr txBox="1"/>
          <p:nvPr/>
        </p:nvSpPr>
        <p:spPr>
          <a:xfrm>
            <a:off x="5220970" y="2367915"/>
            <a:ext cx="1713230" cy="368300"/>
          </a:xfrm>
          <a:prstGeom prst="rect">
            <a:avLst/>
          </a:prstGeom>
          <a:noFill/>
        </p:spPr>
        <p:txBody>
          <a:bodyPr wrap="square" rtlCol="0" anchor="ctr">
            <a:spAutoFit/>
          </a:bodyPr>
          <a:p>
            <a:pPr indent="0">
              <a:buFont typeface="Wingdings" panose="05000000000000000000" pitchFamily="2" charset="2"/>
              <a:buNone/>
            </a:pPr>
            <a:r>
              <a:rPr lang="en-US" altLang="ko-KR" b="1" dirty="0">
                <a:latin typeface="Times New Roman" panose="02020603050405020304" charset="0"/>
                <a:cs typeface="Times New Roman" panose="02020603050405020304" charset="0"/>
              </a:rPr>
              <a:t>Face Detection</a:t>
            </a:r>
            <a:endParaRPr lang="en-US" altLang="ko-KR" b="1" dirty="0">
              <a:latin typeface="Times New Roman" panose="02020603050405020304" charset="0"/>
              <a:cs typeface="Times New Roman" panose="02020603050405020304" charset="0"/>
            </a:endParaRPr>
          </a:p>
        </p:txBody>
      </p:sp>
      <p:sp>
        <p:nvSpPr>
          <p:cNvPr id="49" name="TextBox 31"/>
          <p:cNvSpPr txBox="1"/>
          <p:nvPr/>
        </p:nvSpPr>
        <p:spPr>
          <a:xfrm>
            <a:off x="2134235" y="2351405"/>
            <a:ext cx="2210435" cy="368300"/>
          </a:xfrm>
          <a:prstGeom prst="rect">
            <a:avLst/>
          </a:prstGeom>
          <a:noFill/>
        </p:spPr>
        <p:txBody>
          <a:bodyPr wrap="square" rtlCol="0" anchor="ctr">
            <a:spAutoFit/>
          </a:bodyPr>
          <a:p>
            <a:pPr indent="0">
              <a:buFont typeface="Wingdings" panose="05000000000000000000" pitchFamily="2" charset="2"/>
              <a:buNone/>
            </a:pPr>
            <a:r>
              <a:rPr lang="en-US" altLang="ko-KR" b="1" dirty="0">
                <a:effectLst>
                  <a:outerShdw blurRad="38100" dist="38100" dir="2700000" algn="tl">
                    <a:srgbClr val="000000">
                      <a:alpha val="43137"/>
                    </a:srgbClr>
                  </a:outerShdw>
                </a:effectLst>
                <a:latin typeface="Times New Roman" panose="02020603050405020304" charset="0"/>
                <a:cs typeface="Times New Roman" panose="02020603050405020304" charset="0"/>
              </a:rPr>
              <a:t>Download dataset </a:t>
            </a:r>
            <a:endParaRPr lang="en-US" altLang="ko-KR" b="1" dirty="0">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52" name="TextBox 42"/>
          <p:cNvSpPr txBox="1"/>
          <p:nvPr/>
        </p:nvSpPr>
        <p:spPr>
          <a:xfrm>
            <a:off x="9352280" y="4727575"/>
            <a:ext cx="1713230" cy="368300"/>
          </a:xfrm>
          <a:prstGeom prst="rect">
            <a:avLst/>
          </a:prstGeom>
          <a:noFill/>
        </p:spPr>
        <p:txBody>
          <a:bodyPr wrap="square" rtlCol="0" anchor="ctr">
            <a:spAutoFit/>
          </a:bodyPr>
          <a:p>
            <a:pPr indent="0">
              <a:buFont typeface="Wingdings" panose="05000000000000000000" pitchFamily="2" charset="2"/>
              <a:buNone/>
            </a:pPr>
            <a:r>
              <a:rPr lang="en-US" altLang="ko-KR" b="1" dirty="0">
                <a:latin typeface="Times New Roman" panose="02020603050405020304" charset="0"/>
                <a:cs typeface="Times New Roman" panose="02020603050405020304" charset="0"/>
              </a:rPr>
              <a:t>Data Loader</a:t>
            </a:r>
            <a:endParaRPr lang="en-US" altLang="ko-KR" b="1" dirty="0">
              <a:latin typeface="Times New Roman" panose="02020603050405020304" charset="0"/>
              <a:cs typeface="Times New Roman" panose="02020603050405020304" charset="0"/>
            </a:endParaRPr>
          </a:p>
        </p:txBody>
      </p:sp>
      <p:grpSp>
        <p:nvGrpSpPr>
          <p:cNvPr id="55" name="Group 54"/>
          <p:cNvGrpSpPr/>
          <p:nvPr/>
        </p:nvGrpSpPr>
        <p:grpSpPr>
          <a:xfrm>
            <a:off x="3007304" y="4266583"/>
            <a:ext cx="2709411" cy="1669567"/>
            <a:chOff x="1296842" y="1881831"/>
            <a:chExt cx="2709411" cy="1669567"/>
          </a:xfrm>
        </p:grpSpPr>
        <p:sp>
          <p:nvSpPr>
            <p:cNvPr id="56" name="Rounded Rectangle 55"/>
            <p:cNvSpPr/>
            <p:nvPr/>
          </p:nvSpPr>
          <p:spPr>
            <a:xfrm>
              <a:off x="1363566" y="1881831"/>
              <a:ext cx="1798550" cy="793506"/>
            </a:xfrm>
            <a:prstGeom prst="roundRect">
              <a:avLst/>
            </a:prstGeom>
            <a:solidFill>
              <a:srgbClr val="8EE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57" name="Rounded Rectangle 56"/>
            <p:cNvSpPr/>
            <p:nvPr/>
          </p:nvSpPr>
          <p:spPr>
            <a:xfrm>
              <a:off x="1296842" y="2205808"/>
              <a:ext cx="1798550" cy="674665"/>
            </a:xfrm>
            <a:prstGeom prst="roundRect">
              <a:avLst/>
            </a:prstGeom>
            <a:solidFill>
              <a:schemeClr val="bg1"/>
            </a:solidFill>
            <a:ln w="38100">
              <a:solidFill>
                <a:srgbClr val="8EEA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60" name="TextBox 7"/>
            <p:cNvSpPr txBox="1"/>
            <p:nvPr/>
          </p:nvSpPr>
          <p:spPr>
            <a:xfrm>
              <a:off x="1382247" y="2358905"/>
              <a:ext cx="1713145" cy="368300"/>
            </a:xfrm>
            <a:prstGeom prst="rect">
              <a:avLst/>
            </a:prstGeom>
            <a:noFill/>
          </p:spPr>
          <p:txBody>
            <a:bodyPr wrap="square" rtlCol="0" anchor="ctr">
              <a:spAutoFit/>
            </a:bodyPr>
            <a:p>
              <a:pPr indent="0" algn="ctr">
                <a:buFont typeface="Wingdings" panose="05000000000000000000" pitchFamily="2" charset="2"/>
                <a:buNone/>
              </a:pPr>
              <a:r>
                <a:rPr lang="en-US" altLang="ko-KR" b="1" dirty="0">
                  <a:latin typeface="Times New Roman" panose="02020603050405020304" charset="0"/>
                  <a:cs typeface="Times New Roman" panose="02020603050405020304" charset="0"/>
                </a:rPr>
                <a:t>Train Model</a:t>
              </a:r>
              <a:endParaRPr lang="en-US" altLang="ko-KR" b="1" dirty="0">
                <a:latin typeface="Times New Roman" panose="02020603050405020304" charset="0"/>
                <a:cs typeface="Times New Roman" panose="02020603050405020304" charset="0"/>
              </a:endParaRPr>
            </a:p>
          </p:txBody>
        </p:sp>
        <p:sp>
          <p:nvSpPr>
            <p:cNvPr id="62" name="TextBox 45"/>
            <p:cNvSpPr txBox="1"/>
            <p:nvPr/>
          </p:nvSpPr>
          <p:spPr>
            <a:xfrm>
              <a:off x="1559389" y="2967833"/>
              <a:ext cx="2446864" cy="583565"/>
            </a:xfrm>
            <a:prstGeom prst="rect">
              <a:avLst/>
            </a:prstGeom>
            <a:noFill/>
          </p:spPr>
          <p:txBody>
            <a:bodyPr wrap="square" rtlCol="0">
              <a:spAutoFit/>
            </a:bodyPr>
            <a:p>
              <a:r>
                <a:rPr lang="en-US" altLang="ko-KR" sz="1600" dirty="0">
                  <a:solidFill>
                    <a:schemeClr val="tx1">
                      <a:lumMod val="75000"/>
                      <a:lumOff val="25000"/>
                    </a:schemeClr>
                  </a:solidFill>
                  <a:latin typeface="Times New Roman" panose="02020603050405020304" charset="0"/>
                  <a:cs typeface="Times New Roman" panose="02020603050405020304" charset="0"/>
                </a:rPr>
                <a:t>Bắt đầu huấn luyện cho ra độ chính xác </a:t>
              </a:r>
              <a:endParaRPr lang="en-US" altLang="ko-KR" sz="1600" dirty="0">
                <a:solidFill>
                  <a:schemeClr val="tx1">
                    <a:lumMod val="75000"/>
                    <a:lumOff val="25000"/>
                  </a:schemeClr>
                </a:solidFill>
                <a:latin typeface="Times New Roman" panose="02020603050405020304" charset="0"/>
                <a:cs typeface="Times New Roman" panose="02020603050405020304" charset="0"/>
              </a:endParaRPr>
            </a:p>
          </p:txBody>
        </p:sp>
      </p:grpSp>
      <p:sp>
        <p:nvSpPr>
          <p:cNvPr id="63" name="TextBox 46"/>
          <p:cNvSpPr txBox="1"/>
          <p:nvPr/>
        </p:nvSpPr>
        <p:spPr>
          <a:xfrm>
            <a:off x="2425924" y="2976661"/>
            <a:ext cx="2446864" cy="583565"/>
          </a:xfrm>
          <a:prstGeom prst="rect">
            <a:avLst/>
          </a:prstGeom>
          <a:noFill/>
        </p:spPr>
        <p:txBody>
          <a:bodyPr wrap="square" rtlCol="0">
            <a:spAutoFit/>
          </a:bodyPr>
          <a:p>
            <a:r>
              <a:rPr lang="en-US" altLang="ko-KR" sz="1600" dirty="0">
                <a:solidFill>
                  <a:schemeClr val="tx1">
                    <a:lumMod val="75000"/>
                    <a:lumOff val="25000"/>
                  </a:schemeClr>
                </a:solidFill>
                <a:latin typeface="Times New Roman" panose="02020603050405020304" charset="0"/>
                <a:cs typeface="Times New Roman" panose="02020603050405020304" charset="0"/>
              </a:rPr>
              <a:t>Tải và soạn từng thư mục cho tập dữ liệu.</a:t>
            </a:r>
            <a:endParaRPr lang="en-US" altLang="ko-KR" sz="1600" dirty="0">
              <a:solidFill>
                <a:schemeClr val="tx1">
                  <a:lumMod val="75000"/>
                  <a:lumOff val="25000"/>
                </a:schemeClr>
              </a:solidFill>
              <a:latin typeface="Times New Roman" panose="02020603050405020304" charset="0"/>
              <a:cs typeface="Times New Roman" panose="02020603050405020304" charset="0"/>
            </a:endParaRPr>
          </a:p>
        </p:txBody>
      </p:sp>
      <p:sp>
        <p:nvSpPr>
          <p:cNvPr id="64" name="TextBox 47"/>
          <p:cNvSpPr txBox="1"/>
          <p:nvPr/>
        </p:nvSpPr>
        <p:spPr>
          <a:xfrm>
            <a:off x="5463269" y="2976661"/>
            <a:ext cx="2446864" cy="829945"/>
          </a:xfrm>
          <a:prstGeom prst="rect">
            <a:avLst/>
          </a:prstGeom>
          <a:noFill/>
        </p:spPr>
        <p:txBody>
          <a:bodyPr wrap="square" rtlCol="0">
            <a:spAutoFit/>
          </a:bodyPr>
          <a:p>
            <a:pPr algn="just"/>
            <a:r>
              <a:rPr lang="en-US" altLang="ko-KR" sz="1600" dirty="0">
                <a:solidFill>
                  <a:schemeClr val="tx1">
                    <a:lumMod val="75000"/>
                    <a:lumOff val="25000"/>
                  </a:schemeClr>
                </a:solidFill>
                <a:latin typeface="Times New Roman" panose="02020603050405020304" charset="0"/>
                <a:cs typeface="Times New Roman" panose="02020603050405020304" charset="0"/>
              </a:rPr>
              <a:t>Phát hiện khuôn mặt bằng phương pháp haar-cascade rồi crop khuôn mặt</a:t>
            </a:r>
            <a:endParaRPr lang="en-US" altLang="ko-KR" sz="1600" dirty="0">
              <a:solidFill>
                <a:schemeClr val="tx1">
                  <a:lumMod val="75000"/>
                  <a:lumOff val="25000"/>
                </a:schemeClr>
              </a:solidFill>
              <a:latin typeface="Times New Roman" panose="02020603050405020304" charset="0"/>
              <a:cs typeface="Times New Roman" panose="02020603050405020304" charset="0"/>
            </a:endParaRPr>
          </a:p>
        </p:txBody>
      </p:sp>
      <p:sp>
        <p:nvSpPr>
          <p:cNvPr id="65" name="TextBox 48"/>
          <p:cNvSpPr txBox="1"/>
          <p:nvPr/>
        </p:nvSpPr>
        <p:spPr>
          <a:xfrm>
            <a:off x="6379210" y="5352415"/>
            <a:ext cx="2568575" cy="583565"/>
          </a:xfrm>
          <a:prstGeom prst="rect">
            <a:avLst/>
          </a:prstGeom>
          <a:noFill/>
        </p:spPr>
        <p:txBody>
          <a:bodyPr wrap="square" rtlCol="0">
            <a:spAutoFit/>
          </a:bodyPr>
          <a:p>
            <a:r>
              <a:rPr lang="en-US" altLang="ko-KR" sz="1600" dirty="0">
                <a:solidFill>
                  <a:schemeClr val="tx1">
                    <a:lumMod val="75000"/>
                    <a:lumOff val="25000"/>
                  </a:schemeClr>
                </a:solidFill>
                <a:latin typeface="Times New Roman" panose="02020603050405020304" charset="0"/>
                <a:cs typeface="Times New Roman" panose="02020603050405020304" charset="0"/>
              </a:rPr>
              <a:t>Xây dựng model huấn luyện tập dữ liệu và tập đánh gái</a:t>
            </a:r>
            <a:endParaRPr lang="en-US" altLang="ko-KR" sz="1600" dirty="0">
              <a:solidFill>
                <a:schemeClr val="tx1">
                  <a:lumMod val="75000"/>
                  <a:lumOff val="25000"/>
                </a:schemeClr>
              </a:solidFill>
              <a:latin typeface="Times New Roman" panose="02020603050405020304" charset="0"/>
              <a:cs typeface="Times New Roman" panose="02020603050405020304" charset="0"/>
            </a:endParaRPr>
          </a:p>
        </p:txBody>
      </p:sp>
      <p:sp>
        <p:nvSpPr>
          <p:cNvPr id="66" name="TextBox 49"/>
          <p:cNvSpPr txBox="1"/>
          <p:nvPr/>
        </p:nvSpPr>
        <p:spPr>
          <a:xfrm>
            <a:off x="9384135" y="5352585"/>
            <a:ext cx="2446864" cy="583565"/>
          </a:xfrm>
          <a:prstGeom prst="rect">
            <a:avLst/>
          </a:prstGeom>
          <a:noFill/>
        </p:spPr>
        <p:txBody>
          <a:bodyPr wrap="square" rtlCol="0">
            <a:spAutoFit/>
          </a:bodyPr>
          <a:p>
            <a:r>
              <a:rPr lang="en-US" altLang="ko-KR" sz="1600" dirty="0">
                <a:solidFill>
                  <a:schemeClr val="tx1">
                    <a:lumMod val="75000"/>
                    <a:lumOff val="25000"/>
                  </a:schemeClr>
                </a:solidFill>
                <a:latin typeface="Times New Roman" panose="02020603050405020304" charset="0"/>
                <a:cs typeface="Times New Roman" panose="02020603050405020304" charset="0"/>
              </a:rPr>
              <a:t>Xây tập dữ liệu để tải lên mode khi huấn luyện.</a:t>
            </a:r>
            <a:endParaRPr lang="en-US" altLang="ko-KR" sz="1600" dirty="0">
              <a:solidFill>
                <a:schemeClr val="tx1">
                  <a:lumMod val="75000"/>
                  <a:lumOff val="25000"/>
                </a:schemeClr>
              </a:solidFill>
              <a:latin typeface="Times New Roman" panose="02020603050405020304" charset="0"/>
              <a:cs typeface="Times New Roman" panose="02020603050405020304" charset="0"/>
            </a:endParaRPr>
          </a:p>
        </p:txBody>
      </p:sp>
      <p:grpSp>
        <p:nvGrpSpPr>
          <p:cNvPr id="67" name="Group 66"/>
          <p:cNvGrpSpPr/>
          <p:nvPr/>
        </p:nvGrpSpPr>
        <p:grpSpPr>
          <a:xfrm>
            <a:off x="8213358" y="1874110"/>
            <a:ext cx="2657070" cy="1932496"/>
            <a:chOff x="7998602" y="4244371"/>
            <a:chExt cx="2657070" cy="1932496"/>
          </a:xfrm>
        </p:grpSpPr>
        <p:sp>
          <p:nvSpPr>
            <p:cNvPr id="68" name="Rounded Rectangle 40"/>
            <p:cNvSpPr/>
            <p:nvPr/>
          </p:nvSpPr>
          <p:spPr>
            <a:xfrm>
              <a:off x="8075486" y="4244371"/>
              <a:ext cx="1798550" cy="793506"/>
            </a:xfrm>
            <a:prstGeom prst="roundRect">
              <a:avLst/>
            </a:prstGeom>
            <a:solidFill>
              <a:srgbClr val="148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69" name="Rounded Rectangle 41"/>
            <p:cNvSpPr/>
            <p:nvPr/>
          </p:nvSpPr>
          <p:spPr>
            <a:xfrm>
              <a:off x="8008762" y="4568348"/>
              <a:ext cx="1798550" cy="674665"/>
            </a:xfrm>
            <a:prstGeom prst="roundRect">
              <a:avLst/>
            </a:prstGeom>
            <a:solidFill>
              <a:schemeClr val="bg1"/>
            </a:solidFill>
            <a:ln w="38100">
              <a:solidFill>
                <a:srgbClr val="1486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1200" dirty="0"/>
            </a:p>
          </p:txBody>
        </p:sp>
        <p:sp>
          <p:nvSpPr>
            <p:cNvPr id="72" name="TextBox 25"/>
            <p:cNvSpPr txBox="1"/>
            <p:nvPr/>
          </p:nvSpPr>
          <p:spPr>
            <a:xfrm>
              <a:off x="7998602" y="4728241"/>
              <a:ext cx="1875790" cy="368300"/>
            </a:xfrm>
            <a:prstGeom prst="rect">
              <a:avLst/>
            </a:prstGeom>
            <a:noFill/>
          </p:spPr>
          <p:txBody>
            <a:bodyPr wrap="square" rtlCol="0" anchor="ctr">
              <a:spAutoFit/>
            </a:bodyPr>
            <a:p>
              <a:pPr indent="0">
                <a:buFont typeface="Wingdings" panose="05000000000000000000" pitchFamily="2" charset="2"/>
                <a:buNone/>
              </a:pPr>
              <a:r>
                <a:rPr lang="en-US" altLang="ko-KR" b="1" dirty="0">
                  <a:latin typeface="Times New Roman" panose="02020603050405020304" charset="0"/>
                  <a:cs typeface="Times New Roman" panose="02020603050405020304" charset="0"/>
                </a:rPr>
                <a:t>Data Transform</a:t>
              </a:r>
              <a:endParaRPr lang="en-US" altLang="ko-KR" b="1" dirty="0">
                <a:latin typeface="Times New Roman" panose="02020603050405020304" charset="0"/>
                <a:cs typeface="Times New Roman" panose="02020603050405020304" charset="0"/>
              </a:endParaRPr>
            </a:p>
          </p:txBody>
        </p:sp>
        <p:sp>
          <p:nvSpPr>
            <p:cNvPr id="74" name="TextBox 50"/>
            <p:cNvSpPr txBox="1"/>
            <p:nvPr/>
          </p:nvSpPr>
          <p:spPr>
            <a:xfrm>
              <a:off x="8208808" y="5346922"/>
              <a:ext cx="2446864" cy="829945"/>
            </a:xfrm>
            <a:prstGeom prst="rect">
              <a:avLst/>
            </a:prstGeom>
            <a:noFill/>
          </p:spPr>
          <p:txBody>
            <a:bodyPr wrap="square" rtlCol="0">
              <a:spAutoFit/>
            </a:bodyPr>
            <a:p>
              <a:r>
                <a:rPr lang="en-US" altLang="ko-KR" sz="1600" dirty="0">
                  <a:solidFill>
                    <a:schemeClr val="tx1">
                      <a:lumMod val="75000"/>
                      <a:lumOff val="25000"/>
                    </a:schemeClr>
                  </a:solidFill>
                  <a:latin typeface="Times New Roman" panose="02020603050405020304" charset="0"/>
                  <a:cs typeface="Times New Roman" panose="02020603050405020304" charset="0"/>
                </a:rPr>
                <a:t>Xử lý ảnh, dùng bộ lọc để cải thiện chất lượng ảnh đầu vào</a:t>
              </a:r>
              <a:endParaRPr lang="en-US" altLang="ko-KR" sz="1600" dirty="0">
                <a:solidFill>
                  <a:schemeClr val="tx1">
                    <a:lumMod val="75000"/>
                    <a:lumOff val="25000"/>
                  </a:schemeClr>
                </a:solidFill>
                <a:latin typeface="Times New Roman" panose="02020603050405020304" charset="0"/>
                <a:cs typeface="Times New Roman" panose="02020603050405020304" charset="0"/>
              </a:endParaRPr>
            </a:p>
          </p:txBody>
        </p:sp>
      </p:grpSp>
      <p:sp>
        <p:nvSpPr>
          <p:cNvPr id="77" name="Text Box 76"/>
          <p:cNvSpPr txBox="1"/>
          <p:nvPr/>
        </p:nvSpPr>
        <p:spPr>
          <a:xfrm>
            <a:off x="506095" y="2057400"/>
            <a:ext cx="1231265" cy="460375"/>
          </a:xfrm>
          <a:prstGeom prst="rect">
            <a:avLst/>
          </a:prstGeom>
          <a:noFill/>
        </p:spPr>
        <p:txBody>
          <a:bodyPr wrap="square" rtlCol="0">
            <a:spAutoFit/>
          </a:bodyPr>
          <a:p>
            <a:r>
              <a:rPr lang="en-US" sz="2400" b="1">
                <a:effectLst>
                  <a:outerShdw blurRad="38100" dist="38100" dir="2700000" algn="tl">
                    <a:srgbClr val="000000">
                      <a:alpha val="43137"/>
                    </a:srgbClr>
                  </a:outerShdw>
                </a:effectLst>
                <a:latin typeface="Times New Roman" panose="02020603050405020304" charset="0"/>
                <a:cs typeface="Times New Roman" panose="02020603050405020304" charset="0"/>
              </a:rPr>
              <a:t>Bắt đầu</a:t>
            </a:r>
            <a:endParaRPr lang="en-US" sz="24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78" name="Text Box 77"/>
          <p:cNvSpPr txBox="1"/>
          <p:nvPr/>
        </p:nvSpPr>
        <p:spPr>
          <a:xfrm>
            <a:off x="304800" y="4213860"/>
            <a:ext cx="2173605" cy="82994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Predicted and Evaluable</a:t>
            </a:r>
            <a:endParaRPr lang="en-US" sz="2400" b="1">
              <a:latin typeface="Times New Roman" panose="02020603050405020304" charset="0"/>
              <a:cs typeface="Times New Roman" panose="02020603050405020304" charset="0"/>
            </a:endParaRPr>
          </a:p>
        </p:txBody>
      </p:sp>
      <p:sp>
        <p:nvSpPr>
          <p:cNvPr id="79" name="TextBox 45"/>
          <p:cNvSpPr txBox="1"/>
          <p:nvPr/>
        </p:nvSpPr>
        <p:spPr>
          <a:xfrm>
            <a:off x="560941" y="4974760"/>
            <a:ext cx="2446864" cy="583565"/>
          </a:xfrm>
          <a:prstGeom prst="rect">
            <a:avLst/>
          </a:prstGeom>
          <a:noFill/>
        </p:spPr>
        <p:txBody>
          <a:bodyPr wrap="square" rtlCol="0">
            <a:spAutoFit/>
          </a:bodyPr>
          <a:p>
            <a:r>
              <a:rPr lang="en-US" altLang="ko-KR" sz="1600" dirty="0">
                <a:solidFill>
                  <a:schemeClr val="tx1">
                    <a:lumMod val="75000"/>
                    <a:lumOff val="25000"/>
                  </a:schemeClr>
                </a:solidFill>
                <a:latin typeface="Times New Roman" panose="02020603050405020304" charset="0"/>
                <a:cs typeface="Times New Roman" panose="02020603050405020304" charset="0"/>
              </a:rPr>
              <a:t>Dự đoán kết quả và giao diện ứng dựng</a:t>
            </a:r>
            <a:endParaRPr lang="en-US" altLang="ko-KR" sz="1600" dirty="0">
              <a:solidFill>
                <a:schemeClr val="tx1">
                  <a:lumMod val="75000"/>
                  <a:lumOff val="25000"/>
                </a:schemeClr>
              </a:solidFill>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pPr algn="l"/>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Sơ đồ giải thuật</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rPr>
              <a:t>3</a:t>
            </a:r>
            <a:endPar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pic>
        <p:nvPicPr>
          <p:cNvPr id="8" name="Picture 5"/>
          <p:cNvPicPr>
            <a:picLocks noChangeAspect="1"/>
          </p:cNvPicPr>
          <p:nvPr/>
        </p:nvPicPr>
        <p:blipFill>
          <a:blip r:embed="rId1"/>
          <a:stretch>
            <a:fillRect/>
          </a:stretch>
        </p:blipFill>
        <p:spPr>
          <a:xfrm>
            <a:off x="209550" y="2058670"/>
            <a:ext cx="5495290" cy="4631690"/>
          </a:xfrm>
          <a:prstGeom prst="flowChartAlternateProcess">
            <a:avLst/>
          </a:prstGeom>
          <a:noFill/>
          <a:ln w="19050">
            <a:solidFill>
              <a:schemeClr val="tx1"/>
            </a:solidFill>
          </a:ln>
        </p:spPr>
      </p:pic>
      <p:pic>
        <p:nvPicPr>
          <p:cNvPr id="14" name="Picture 6"/>
          <p:cNvPicPr>
            <a:picLocks noChangeAspect="1"/>
          </p:cNvPicPr>
          <p:nvPr/>
        </p:nvPicPr>
        <p:blipFill>
          <a:blip r:embed="rId2"/>
          <a:srcRect t="2057" b="2057"/>
          <a:stretch>
            <a:fillRect/>
          </a:stretch>
        </p:blipFill>
        <p:spPr>
          <a:xfrm>
            <a:off x="6553835" y="1303020"/>
            <a:ext cx="4648200" cy="4735830"/>
          </a:xfrm>
          <a:prstGeom prst="flowChartAlternateProcess">
            <a:avLst/>
          </a:prstGeom>
          <a:noFill/>
          <a:ln w="19050">
            <a:solidFill>
              <a:schemeClr val="tx1"/>
            </a:solidFill>
          </a:ln>
        </p:spPr>
      </p:pic>
      <p:sp>
        <p:nvSpPr>
          <p:cNvPr id="27" name="Text Box 26"/>
          <p:cNvSpPr txBox="1"/>
          <p:nvPr/>
        </p:nvSpPr>
        <p:spPr>
          <a:xfrm>
            <a:off x="265430" y="1525905"/>
            <a:ext cx="5383530" cy="398780"/>
          </a:xfrm>
          <a:prstGeom prst="rect">
            <a:avLst/>
          </a:prstGeom>
          <a:noFill/>
        </p:spPr>
        <p:txBody>
          <a:bodyPr wrap="square" rtlCol="0">
            <a:spAutoFit/>
          </a:bodyPr>
          <a:p>
            <a:pPr algn="ctr"/>
            <a:r>
              <a:rPr lang="en-US" sz="2000" b="1">
                <a:effectLst>
                  <a:outerShdw blurRad="38100" dist="38100" dir="2700000" algn="tl">
                    <a:srgbClr val="000000">
                      <a:alpha val="43137"/>
                    </a:srgbClr>
                  </a:outerShdw>
                </a:effectLst>
                <a:latin typeface="Times New Roman" panose="02020603050405020304" charset="0"/>
                <a:cs typeface="Times New Roman" panose="02020603050405020304" charset="0"/>
              </a:rPr>
              <a:t>Mô hình các lớp được xây dựng trong mạng</a:t>
            </a:r>
            <a:endParaRPr lang="en-US" sz="20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33" name="Text Box 32"/>
          <p:cNvSpPr txBox="1"/>
          <p:nvPr/>
        </p:nvSpPr>
        <p:spPr>
          <a:xfrm>
            <a:off x="6186170" y="6179185"/>
            <a:ext cx="5383530" cy="398780"/>
          </a:xfrm>
          <a:prstGeom prst="rect">
            <a:avLst/>
          </a:prstGeom>
          <a:noFill/>
        </p:spPr>
        <p:txBody>
          <a:bodyPr wrap="square" rtlCol="0">
            <a:spAutoFit/>
          </a:bodyPr>
          <a:p>
            <a:pPr algn="ctr"/>
            <a:r>
              <a:rPr lang="en-US" sz="2000" b="1">
                <a:effectLst>
                  <a:outerShdw blurRad="38100" dist="38100" dir="2700000" algn="tl">
                    <a:srgbClr val="000000">
                      <a:alpha val="43137"/>
                    </a:srgbClr>
                  </a:outerShdw>
                </a:effectLst>
                <a:latin typeface="Times New Roman" panose="02020603050405020304" charset="0"/>
                <a:cs typeface="Times New Roman" panose="02020603050405020304" charset="0"/>
              </a:rPr>
              <a:t>Giải thuật nhận diện xây dựng cho ứng dụng</a:t>
            </a:r>
            <a:endParaRPr lang="en-US" sz="20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solidFill>
                  <a:schemeClr val="bg1"/>
                </a:solidFill>
              </a:rPr>
            </a:fld>
            <a:endParaRPr lang="en-US" smtClean="0">
              <a:solidFill>
                <a:schemeClr val="bg1"/>
              </a:solidFill>
            </a:endParaRPr>
          </a:p>
        </p:txBody>
      </p:sp>
      <p:sp>
        <p:nvSpPr>
          <p:cNvPr id="6" name="Freeform 5"/>
          <p:cNvSpPr/>
          <p:nvPr/>
        </p:nvSpPr>
        <p:spPr>
          <a:xfrm rot="5400000">
            <a:off x="-22860" y="901700"/>
            <a:ext cx="4109720" cy="2306320"/>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6472" h="3632">
                <a:moveTo>
                  <a:pt x="4040" y="0"/>
                </a:moveTo>
                <a:lnTo>
                  <a:pt x="4656" y="0"/>
                </a:lnTo>
                <a:lnTo>
                  <a:pt x="6472" y="1816"/>
                </a:lnTo>
                <a:lnTo>
                  <a:pt x="4656" y="3632"/>
                </a:lnTo>
                <a:lnTo>
                  <a:pt x="4040" y="3632"/>
                </a:lnTo>
                <a:lnTo>
                  <a:pt x="5856" y="1816"/>
                </a:lnTo>
                <a:lnTo>
                  <a:pt x="4040" y="0"/>
                </a:lnTo>
                <a:close/>
                <a:moveTo>
                  <a:pt x="0" y="0"/>
                </a:moveTo>
                <a:lnTo>
                  <a:pt x="616" y="0"/>
                </a:lnTo>
                <a:lnTo>
                  <a:pt x="3704" y="0"/>
                </a:lnTo>
                <a:lnTo>
                  <a:pt x="5520" y="1816"/>
                </a:lnTo>
                <a:lnTo>
                  <a:pt x="3704" y="3632"/>
                </a:lnTo>
                <a:lnTo>
                  <a:pt x="616" y="3632"/>
                </a:lnTo>
                <a:lnTo>
                  <a:pt x="0" y="363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 Box 7"/>
          <p:cNvSpPr txBox="1"/>
          <p:nvPr/>
        </p:nvSpPr>
        <p:spPr>
          <a:xfrm>
            <a:off x="798195" y="629920"/>
            <a:ext cx="2386965" cy="1861185"/>
          </a:xfrm>
          <a:prstGeom prst="rect">
            <a:avLst/>
          </a:prstGeom>
          <a:noFill/>
        </p:spPr>
        <p:txBody>
          <a:bodyPr wrap="square" rtlCol="0">
            <a:spAutoFit/>
          </a:bodyPr>
          <a:p>
            <a:pPr algn="ctr"/>
            <a:r>
              <a:rPr lang="en-US" sz="11500" b="1">
                <a:effectLst>
                  <a:outerShdw blurRad="38100" dist="38100" dir="2700000" algn="tl">
                    <a:srgbClr val="000000">
                      <a:alpha val="43137"/>
                    </a:srgbClr>
                  </a:outerShdw>
                </a:effectLst>
                <a:latin typeface="Elephant" panose="02020904090505020303" charset="0"/>
                <a:cs typeface="Elephant" panose="02020904090505020303" charset="0"/>
              </a:rPr>
              <a:t>04</a:t>
            </a:r>
            <a:endParaRPr lang="en-US" sz="11500" b="1">
              <a:effectLst>
                <a:outerShdw blurRad="38100" dist="38100" dir="2700000" algn="tl">
                  <a:srgbClr val="000000">
                    <a:alpha val="43137"/>
                  </a:srgbClr>
                </a:outerShdw>
              </a:effectLst>
              <a:latin typeface="Elephant" panose="02020904090505020303" charset="0"/>
              <a:cs typeface="Elephant" panose="02020904090505020303" charset="0"/>
            </a:endParaRPr>
          </a:p>
        </p:txBody>
      </p:sp>
      <p:sp>
        <p:nvSpPr>
          <p:cNvPr id="9" name="Text Box 8"/>
          <p:cNvSpPr txBox="1"/>
          <p:nvPr/>
        </p:nvSpPr>
        <p:spPr>
          <a:xfrm>
            <a:off x="3713480" y="345440"/>
            <a:ext cx="7010400" cy="1106805"/>
          </a:xfrm>
          <a:prstGeom prst="rect">
            <a:avLst/>
          </a:prstGeom>
          <a:noFill/>
        </p:spPr>
        <p:txBody>
          <a:bodyPr wrap="square" rtlCol="0">
            <a:spAutoFit/>
          </a:bodyPr>
          <a:p>
            <a:r>
              <a:rPr lang="en-US" sz="6600" b="1">
                <a:solidFill>
                  <a:schemeClr val="bg1"/>
                </a:solidFill>
                <a:latin typeface="Times New Roman" panose="02020603050405020304" charset="0"/>
                <a:cs typeface="Times New Roman" panose="02020603050405020304" charset="0"/>
              </a:rPr>
              <a:t>KẾT QUẢ</a:t>
            </a:r>
            <a:endParaRPr lang="en-US" sz="6600" b="1">
              <a:solidFill>
                <a:schemeClr val="bg1"/>
              </a:solidFill>
              <a:latin typeface="Times New Roman" panose="02020603050405020304" charset="0"/>
              <a:cs typeface="Times New Roman" panose="02020603050405020304" charset="0"/>
            </a:endParaRPr>
          </a:p>
        </p:txBody>
      </p:sp>
      <p:sp>
        <p:nvSpPr>
          <p:cNvPr id="12" name="Rounded Rectangle 11"/>
          <p:cNvSpPr/>
          <p:nvPr/>
        </p:nvSpPr>
        <p:spPr>
          <a:xfrm>
            <a:off x="7990840" y="2407920"/>
            <a:ext cx="2733040" cy="3576320"/>
          </a:xfrm>
          <a:prstGeom prst="roundRect">
            <a:avLst/>
          </a:pr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000"/>
          </a:p>
        </p:txBody>
      </p:sp>
      <p:sp>
        <p:nvSpPr>
          <p:cNvPr id="14" name="Freeform 13"/>
          <p:cNvSpPr/>
          <p:nvPr/>
        </p:nvSpPr>
        <p:spPr>
          <a:xfrm>
            <a:off x="4409440" y="1813560"/>
            <a:ext cx="2733040" cy="846676"/>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rgbClr val="1187CF"/>
              </a:solidFill>
            </a:endParaRPr>
          </a:p>
        </p:txBody>
      </p:sp>
      <p:sp>
        <p:nvSpPr>
          <p:cNvPr id="16" name="Freeform 15"/>
          <p:cNvSpPr/>
          <p:nvPr/>
        </p:nvSpPr>
        <p:spPr>
          <a:xfrm>
            <a:off x="4409440" y="2407920"/>
            <a:ext cx="2733040" cy="357632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5632">
                <a:moveTo>
                  <a:pt x="717" y="0"/>
                </a:moveTo>
                <a:lnTo>
                  <a:pt x="3587" y="0"/>
                </a:lnTo>
                <a:cubicBezTo>
                  <a:pt x="3983" y="0"/>
                  <a:pt x="4304" y="321"/>
                  <a:pt x="4304" y="717"/>
                </a:cubicBezTo>
                <a:lnTo>
                  <a:pt x="4304" y="4299"/>
                </a:lnTo>
                <a:lnTo>
                  <a:pt x="4304" y="4915"/>
                </a:lnTo>
                <a:cubicBezTo>
                  <a:pt x="4304" y="5311"/>
                  <a:pt x="3983" y="5632"/>
                  <a:pt x="3587" y="5632"/>
                </a:cubicBezTo>
                <a:lnTo>
                  <a:pt x="717" y="5632"/>
                </a:lnTo>
                <a:cubicBezTo>
                  <a:pt x="321" y="5632"/>
                  <a:pt x="0" y="5311"/>
                  <a:pt x="0" y="4915"/>
                </a:cubicBezTo>
                <a:lnTo>
                  <a:pt x="0" y="4299"/>
                </a:ln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1187CF"/>
              </a:solidFill>
            </a:endParaRPr>
          </a:p>
        </p:txBody>
      </p:sp>
      <p:sp>
        <p:nvSpPr>
          <p:cNvPr id="17" name="Freeform 16"/>
          <p:cNvSpPr/>
          <p:nvPr/>
        </p:nvSpPr>
        <p:spPr>
          <a:xfrm>
            <a:off x="7990840" y="1813560"/>
            <a:ext cx="2733040" cy="846676"/>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8" name="Text Box 17"/>
          <p:cNvSpPr txBox="1"/>
          <p:nvPr/>
        </p:nvSpPr>
        <p:spPr>
          <a:xfrm>
            <a:off x="5382260" y="1732280"/>
            <a:ext cx="7620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01</a:t>
            </a:r>
            <a:endParaRPr lang="en-US" sz="2800" b="1" i="1" u="sng">
              <a:latin typeface="Times New Roman" panose="02020603050405020304" charset="0"/>
              <a:cs typeface="Times New Roman" panose="02020603050405020304" charset="0"/>
            </a:endParaRPr>
          </a:p>
        </p:txBody>
      </p:sp>
      <p:sp>
        <p:nvSpPr>
          <p:cNvPr id="20" name="Text Box 19"/>
          <p:cNvSpPr txBox="1"/>
          <p:nvPr/>
        </p:nvSpPr>
        <p:spPr>
          <a:xfrm>
            <a:off x="8976360" y="1732280"/>
            <a:ext cx="7620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02</a:t>
            </a:r>
            <a:endParaRPr lang="en-US" sz="2800" b="1" i="1" u="sng">
              <a:latin typeface="Times New Roman" panose="02020603050405020304" charset="0"/>
              <a:cs typeface="Times New Roman" panose="02020603050405020304" charset="0"/>
            </a:endParaRPr>
          </a:p>
        </p:txBody>
      </p:sp>
      <p:sp>
        <p:nvSpPr>
          <p:cNvPr id="21" name="Text Box 20"/>
          <p:cNvSpPr txBox="1"/>
          <p:nvPr/>
        </p:nvSpPr>
        <p:spPr>
          <a:xfrm>
            <a:off x="4505960" y="2748915"/>
            <a:ext cx="2540000" cy="2430145"/>
          </a:xfrm>
          <a:prstGeom prst="rect">
            <a:avLst/>
          </a:prstGeom>
          <a:noFill/>
        </p:spPr>
        <p:txBody>
          <a:bodyPr wrap="square" rtlCol="0" anchor="t">
            <a:spAutoFit/>
          </a:bodyPr>
          <a:p>
            <a:pPr algn="ctr">
              <a:lnSpc>
                <a:spcPct val="100000"/>
              </a:lnSpc>
            </a:pPr>
            <a:r>
              <a:rPr lang="en-US" sz="2600" b="1">
                <a:latin typeface="Times New Roman" panose="02020603050405020304" charset="0"/>
                <a:cs typeface="Times New Roman" panose="02020603050405020304" charset="0"/>
                <a:sym typeface="+mn-ea"/>
              </a:rPr>
              <a:t>KẾT QUẢ HUẤN LUYỆN</a:t>
            </a: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r>
              <a:rPr lang="en-US" sz="2000">
                <a:latin typeface="Times New Roman" panose="02020603050405020304" charset="0"/>
                <a:cs typeface="Times New Roman" panose="02020603050405020304" charset="0"/>
                <a:sym typeface="+mn-ea"/>
              </a:rPr>
              <a:t>Độ chính xác của model, nhận xét kết quả huấn luyện</a:t>
            </a:r>
            <a:endParaRPr lang="en-US" sz="2000">
              <a:latin typeface="Times New Roman" panose="02020603050405020304" charset="0"/>
              <a:cs typeface="Times New Roman" panose="02020603050405020304" charset="0"/>
              <a:sym typeface="+mn-ea"/>
            </a:endParaRPr>
          </a:p>
        </p:txBody>
      </p:sp>
      <p:sp>
        <p:nvSpPr>
          <p:cNvPr id="22" name="Text Box 21"/>
          <p:cNvSpPr txBox="1"/>
          <p:nvPr/>
        </p:nvSpPr>
        <p:spPr>
          <a:xfrm>
            <a:off x="8077200" y="2748915"/>
            <a:ext cx="2540000" cy="2430145"/>
          </a:xfrm>
          <a:prstGeom prst="rect">
            <a:avLst/>
          </a:prstGeom>
          <a:noFill/>
        </p:spPr>
        <p:txBody>
          <a:bodyPr wrap="square" rtlCol="0" anchor="t">
            <a:spAutoFit/>
          </a:bodyPr>
          <a:p>
            <a:pPr algn="ctr">
              <a:lnSpc>
                <a:spcPct val="100000"/>
              </a:lnSpc>
            </a:pPr>
            <a:r>
              <a:rPr lang="en-US" sz="2600" b="1">
                <a:latin typeface="Times New Roman" panose="02020603050405020304" charset="0"/>
                <a:cs typeface="Times New Roman" panose="02020603050405020304" charset="0"/>
                <a:sym typeface="+mn-ea"/>
              </a:rPr>
              <a:t>KẾT QUẢ DỰ ĐOÁN</a:t>
            </a:r>
            <a:endParaRPr lang="en-US" sz="2600" b="1">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r>
              <a:rPr lang="en-US" sz="2000">
                <a:latin typeface="Times New Roman" panose="02020603050405020304" charset="0"/>
                <a:cs typeface="Times New Roman" panose="02020603050405020304" charset="0"/>
                <a:sym typeface="+mn-ea"/>
              </a:rPr>
              <a:t>Kết quả thực thi hệ thống nhận dạng khuôn mặt</a:t>
            </a:r>
            <a:endParaRPr lang="en-US" sz="2000">
              <a:latin typeface="Times New Roman" panose="02020603050405020304" charset="0"/>
              <a:cs typeface="Times New Roman" panose="02020603050405020304"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pPr algn="l"/>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Kết quả huấn luyện</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rPr>
              <a:t>1</a:t>
            </a:r>
            <a:endPar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pic>
        <p:nvPicPr>
          <p:cNvPr id="8" name="Picture 1"/>
          <p:cNvPicPr>
            <a:picLocks noChangeAspect="1"/>
          </p:cNvPicPr>
          <p:nvPr/>
        </p:nvPicPr>
        <p:blipFill>
          <a:blip r:embed="rId1"/>
          <a:srcRect r="4723"/>
          <a:stretch>
            <a:fillRect/>
          </a:stretch>
        </p:blipFill>
        <p:spPr>
          <a:xfrm>
            <a:off x="283210" y="1476375"/>
            <a:ext cx="4954905" cy="3813175"/>
          </a:xfrm>
          <a:prstGeom prst="rect">
            <a:avLst/>
          </a:prstGeom>
          <a:noFill/>
          <a:ln>
            <a:noFill/>
          </a:ln>
        </p:spPr>
      </p:pic>
      <p:sp>
        <p:nvSpPr>
          <p:cNvPr id="14" name="Text Box 13"/>
          <p:cNvSpPr txBox="1"/>
          <p:nvPr/>
        </p:nvSpPr>
        <p:spPr>
          <a:xfrm>
            <a:off x="5474335" y="2063750"/>
            <a:ext cx="6541135" cy="4523105"/>
          </a:xfrm>
          <a:prstGeom prst="rect">
            <a:avLst/>
          </a:prstGeom>
          <a:noFill/>
        </p:spPr>
        <p:txBody>
          <a:bodyPr wrap="square" rtlCol="0">
            <a:spAutoFit/>
          </a:bodyPr>
          <a:p>
            <a:pPr algn="just"/>
            <a:r>
              <a:rPr lang="en-US">
                <a:latin typeface="Times New Roman" panose="02020603050405020304" charset="0"/>
                <a:cs typeface="Times New Roman" panose="02020603050405020304" charset="0"/>
              </a:rPr>
              <a:t>Kết quả của một số epochs và vài lời nhận xét:</a:t>
            </a:r>
            <a:endParaRPr lang="en-US">
              <a:latin typeface="Times New Roman" panose="02020603050405020304" charset="0"/>
              <a:cs typeface="Times New Roman" panose="02020603050405020304" charset="0"/>
            </a:endParaRPr>
          </a:p>
          <a:p>
            <a:pPr algn="just"/>
            <a:endParaRPr lang="en-US">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latin typeface="Times New Roman" panose="02020603050405020304" charset="0"/>
                <a:cs typeface="Times New Roman" panose="02020603050405020304" charset="0"/>
              </a:rPr>
              <a:t>Phía trên là hình ảnh của một số epochs được huấn luyện cuối cùng của hệ thống, epoch đạt độ chính xác cao nhất lên đến gần 89%. </a:t>
            </a:r>
            <a:endParaRPr lang="en-US">
              <a:latin typeface="Times New Roman" panose="02020603050405020304" charset="0"/>
              <a:cs typeface="Times New Roman" panose="02020603050405020304" charset="0"/>
            </a:endParaRPr>
          </a:p>
          <a:p>
            <a:pPr indent="0" algn="just">
              <a:buFont typeface="Wingdings" panose="05000000000000000000" charset="0"/>
              <a:buNone/>
            </a:pPr>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latin typeface="Times New Roman" panose="02020603050405020304" charset="0"/>
                <a:cs typeface="Times New Roman" panose="02020603050405020304" charset="0"/>
              </a:rPr>
              <a:t>Ban đầu, trong quá trình thiết kế, xây dựng một model để huấn luyện và kết quả thu được sau khi huấn luyện qua 200 epochs thì epoch đạt độ chính xác cao nhất cũng chỉ khoảng 76% mà thôi. Nhưng qua quá trình chỉnh sửa và hoàn thiện model thì độ chính xác dần dần tăng lên và lần cao nhất đạt được là 89% như trên.</a:t>
            </a:r>
            <a:endParaRPr lang="en-US">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US">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US">
                <a:latin typeface="Times New Roman" panose="02020603050405020304" charset="0"/>
                <a:cs typeface="Times New Roman" panose="02020603050405020304" charset="0"/>
              </a:rPr>
              <a:t>Các đối tượng được chọn để huấn luyện bao gồm: Albert Einstein, Cristiano Ronaldo, Donald Trump, Galileo Galilei, Joe Biden, Lionel Messi, Mark Zuckerberg, Nicola Tesla, Sơn Tùng MTP, Trấn Thành.</a:t>
            </a:r>
            <a:endParaRPr lang="en-US">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 name="Picture 6"/>
          <p:cNvPicPr>
            <a:picLocks noChangeAspect="1"/>
          </p:cNvPicPr>
          <p:nvPr/>
        </p:nvPicPr>
        <p:blipFill>
          <a:blip r:embed="rId1"/>
          <a:stretch>
            <a:fillRect/>
          </a:stretch>
        </p:blipFill>
        <p:spPr>
          <a:xfrm>
            <a:off x="8662035" y="4018280"/>
            <a:ext cx="3375025" cy="2742565"/>
          </a:xfrm>
          <a:prstGeom prst="rect">
            <a:avLst/>
          </a:prstGeom>
          <a:noFill/>
          <a:ln>
            <a:noFill/>
          </a:ln>
        </p:spPr>
      </p:pic>
      <p:sp>
        <p:nvSpPr>
          <p:cNvPr id="2" name="Slide Number Placeholder 1"/>
          <p:cNvSpPr>
            <a:spLocks noGrp="1"/>
          </p:cNvSpPr>
          <p:nvPr>
            <p:ph type="sldNum" sz="quarter" idx="12"/>
          </p:nvPr>
        </p:nvSpPr>
        <p:spPr/>
        <p:txBody>
          <a:bodyPr/>
          <a:p>
            <a:fld id="{9B618960-8005-486C-9A75-10CB2AAC16F9}" type="slidenum">
              <a:rPr lang="en-US" smtClean="0">
                <a:solidFill>
                  <a:schemeClr val="bg1"/>
                </a:solidFill>
              </a:rPr>
            </a:fld>
            <a:endParaRPr lang="en-US" smtClean="0">
              <a:solidFill>
                <a:schemeClr val="bg1"/>
              </a:solidFill>
            </a:endParaRPr>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pPr algn="l"/>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Kết quả dự đoán</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rPr>
              <a:t>2</a:t>
            </a:r>
            <a:endPar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pic>
        <p:nvPicPr>
          <p:cNvPr id="8" name="Picture 2"/>
          <p:cNvPicPr>
            <a:picLocks noChangeAspect="1"/>
          </p:cNvPicPr>
          <p:nvPr/>
        </p:nvPicPr>
        <p:blipFill>
          <a:blip r:embed="rId2"/>
          <a:stretch>
            <a:fillRect/>
          </a:stretch>
        </p:blipFill>
        <p:spPr>
          <a:xfrm>
            <a:off x="175578" y="3109595"/>
            <a:ext cx="4759325" cy="3583940"/>
          </a:xfrm>
          <a:prstGeom prst="rect">
            <a:avLst/>
          </a:prstGeom>
          <a:noFill/>
          <a:ln>
            <a:noFill/>
          </a:ln>
        </p:spPr>
      </p:pic>
      <p:pic>
        <p:nvPicPr>
          <p:cNvPr id="14" name="Picture 3"/>
          <p:cNvPicPr>
            <a:picLocks noChangeAspect="1"/>
          </p:cNvPicPr>
          <p:nvPr/>
        </p:nvPicPr>
        <p:blipFill>
          <a:blip r:embed="rId3"/>
          <a:stretch>
            <a:fillRect/>
          </a:stretch>
        </p:blipFill>
        <p:spPr>
          <a:xfrm>
            <a:off x="5085715" y="1353185"/>
            <a:ext cx="3374390" cy="2586355"/>
          </a:xfrm>
          <a:prstGeom prst="rect">
            <a:avLst/>
          </a:prstGeom>
          <a:noFill/>
          <a:ln>
            <a:noFill/>
          </a:ln>
        </p:spPr>
      </p:pic>
      <p:pic>
        <p:nvPicPr>
          <p:cNvPr id="33" name="Picture 4"/>
          <p:cNvPicPr>
            <a:picLocks noChangeAspect="1"/>
          </p:cNvPicPr>
          <p:nvPr/>
        </p:nvPicPr>
        <p:blipFill>
          <a:blip r:embed="rId4"/>
          <a:stretch>
            <a:fillRect/>
          </a:stretch>
        </p:blipFill>
        <p:spPr>
          <a:xfrm>
            <a:off x="8610600" y="1352550"/>
            <a:ext cx="3429000" cy="2586990"/>
          </a:xfrm>
          <a:prstGeom prst="rect">
            <a:avLst/>
          </a:prstGeom>
          <a:noFill/>
          <a:ln>
            <a:noFill/>
          </a:ln>
        </p:spPr>
      </p:pic>
      <p:pic>
        <p:nvPicPr>
          <p:cNvPr id="34" name="Picture 5"/>
          <p:cNvPicPr>
            <a:picLocks noChangeAspect="1"/>
          </p:cNvPicPr>
          <p:nvPr/>
        </p:nvPicPr>
        <p:blipFill>
          <a:blip r:embed="rId5"/>
          <a:stretch>
            <a:fillRect/>
          </a:stretch>
        </p:blipFill>
        <p:spPr>
          <a:xfrm>
            <a:off x="5083175" y="4096385"/>
            <a:ext cx="3379470" cy="2586355"/>
          </a:xfrm>
          <a:prstGeom prst="rect">
            <a:avLst/>
          </a:prstGeom>
          <a:noFill/>
          <a:ln>
            <a:noFill/>
          </a:ln>
        </p:spPr>
      </p:pic>
      <p:sp>
        <p:nvSpPr>
          <p:cNvPr id="27" name="Text Box 26"/>
          <p:cNvSpPr txBox="1"/>
          <p:nvPr/>
        </p:nvSpPr>
        <p:spPr>
          <a:xfrm>
            <a:off x="-67310" y="1454150"/>
            <a:ext cx="5245100" cy="1568450"/>
          </a:xfrm>
          <a:prstGeom prst="rect">
            <a:avLst/>
          </a:prstGeom>
          <a:noFill/>
        </p:spPr>
        <p:txBody>
          <a:bodyPr wrap="square" rtlCol="0">
            <a:spAutoFit/>
          </a:bodyPr>
          <a:p>
            <a:pPr algn="ctr"/>
            <a:r>
              <a:rPr lang="en-US" sz="3200" b="1">
                <a:latin typeface="Times New Roman" panose="02020603050405020304" charset="0"/>
                <a:cs typeface="Times New Roman" panose="02020603050405020304" charset="0"/>
              </a:rPr>
              <a:t>Giao diện ứng dụng </a:t>
            </a:r>
            <a:endParaRPr lang="en-US" sz="3200" b="1">
              <a:latin typeface="Times New Roman" panose="02020603050405020304" charset="0"/>
              <a:cs typeface="Times New Roman" panose="02020603050405020304" charset="0"/>
            </a:endParaRPr>
          </a:p>
          <a:p>
            <a:pPr algn="ctr"/>
            <a:r>
              <a:rPr lang="en-US" sz="3200" b="1">
                <a:latin typeface="Times New Roman" panose="02020603050405020304" charset="0"/>
                <a:cs typeface="Times New Roman" panose="02020603050405020304" charset="0"/>
              </a:rPr>
              <a:t>&amp;</a:t>
            </a:r>
            <a:endParaRPr lang="en-US" sz="3200" b="1">
              <a:latin typeface="Times New Roman" panose="02020603050405020304" charset="0"/>
              <a:cs typeface="Times New Roman" panose="02020603050405020304" charset="0"/>
            </a:endParaRPr>
          </a:p>
          <a:p>
            <a:pPr algn="ctr"/>
            <a:r>
              <a:rPr lang="en-US" sz="3200" b="1">
                <a:latin typeface="Times New Roman" panose="02020603050405020304" charset="0"/>
                <a:cs typeface="Times New Roman" panose="02020603050405020304" charset="0"/>
              </a:rPr>
              <a:t> một số kết quả</a:t>
            </a:r>
            <a:endParaRPr lang="en-US" sz="3200" b="1">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solidFill>
                  <a:schemeClr val="bg1"/>
                </a:solidFill>
              </a:rPr>
            </a:fld>
            <a:endParaRPr lang="en-US" smtClean="0">
              <a:solidFill>
                <a:schemeClr val="bg1"/>
              </a:solidFill>
            </a:endParaRPr>
          </a:p>
        </p:txBody>
      </p:sp>
      <p:sp>
        <p:nvSpPr>
          <p:cNvPr id="6" name="Freeform 5"/>
          <p:cNvSpPr/>
          <p:nvPr/>
        </p:nvSpPr>
        <p:spPr>
          <a:xfrm rot="5400000">
            <a:off x="-22860" y="901700"/>
            <a:ext cx="4109720" cy="2306320"/>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6472" h="3632">
                <a:moveTo>
                  <a:pt x="4040" y="0"/>
                </a:moveTo>
                <a:lnTo>
                  <a:pt x="4656" y="0"/>
                </a:lnTo>
                <a:lnTo>
                  <a:pt x="6472" y="1816"/>
                </a:lnTo>
                <a:lnTo>
                  <a:pt x="4656" y="3632"/>
                </a:lnTo>
                <a:lnTo>
                  <a:pt x="4040" y="3632"/>
                </a:lnTo>
                <a:lnTo>
                  <a:pt x="5856" y="1816"/>
                </a:lnTo>
                <a:lnTo>
                  <a:pt x="4040" y="0"/>
                </a:lnTo>
                <a:close/>
                <a:moveTo>
                  <a:pt x="0" y="0"/>
                </a:moveTo>
                <a:lnTo>
                  <a:pt x="616" y="0"/>
                </a:lnTo>
                <a:lnTo>
                  <a:pt x="3704" y="0"/>
                </a:lnTo>
                <a:lnTo>
                  <a:pt x="5520" y="1816"/>
                </a:lnTo>
                <a:lnTo>
                  <a:pt x="3704" y="3632"/>
                </a:lnTo>
                <a:lnTo>
                  <a:pt x="616" y="3632"/>
                </a:lnTo>
                <a:lnTo>
                  <a:pt x="0" y="363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 Box 7"/>
          <p:cNvSpPr txBox="1"/>
          <p:nvPr/>
        </p:nvSpPr>
        <p:spPr>
          <a:xfrm>
            <a:off x="823595" y="640080"/>
            <a:ext cx="2376805" cy="1861185"/>
          </a:xfrm>
          <a:prstGeom prst="rect">
            <a:avLst/>
          </a:prstGeom>
          <a:noFill/>
        </p:spPr>
        <p:txBody>
          <a:bodyPr wrap="square" rtlCol="0">
            <a:spAutoFit/>
          </a:bodyPr>
          <a:p>
            <a:pPr algn="ctr"/>
            <a:r>
              <a:rPr lang="en-US" sz="11500" b="1">
                <a:effectLst>
                  <a:outerShdw blurRad="38100" dist="38100" dir="2700000" algn="tl">
                    <a:srgbClr val="000000">
                      <a:alpha val="43137"/>
                    </a:srgbClr>
                  </a:outerShdw>
                </a:effectLst>
                <a:latin typeface="Elephant" panose="02020904090505020303" charset="0"/>
                <a:cs typeface="Elephant" panose="02020904090505020303" charset="0"/>
              </a:rPr>
              <a:t>05</a:t>
            </a:r>
            <a:endParaRPr lang="en-US" sz="11500" b="1">
              <a:effectLst>
                <a:outerShdw blurRad="38100" dist="38100" dir="2700000" algn="tl">
                  <a:srgbClr val="000000">
                    <a:alpha val="43137"/>
                  </a:srgbClr>
                </a:outerShdw>
              </a:effectLst>
              <a:latin typeface="Elephant" panose="02020904090505020303" charset="0"/>
              <a:cs typeface="Elephant" panose="02020904090505020303" charset="0"/>
            </a:endParaRPr>
          </a:p>
        </p:txBody>
      </p:sp>
      <p:sp>
        <p:nvSpPr>
          <p:cNvPr id="9" name="Text Box 8"/>
          <p:cNvSpPr txBox="1"/>
          <p:nvPr/>
        </p:nvSpPr>
        <p:spPr>
          <a:xfrm>
            <a:off x="3286760" y="131445"/>
            <a:ext cx="8788400" cy="2122805"/>
          </a:xfrm>
          <a:prstGeom prst="rect">
            <a:avLst/>
          </a:prstGeom>
          <a:noFill/>
        </p:spPr>
        <p:txBody>
          <a:bodyPr wrap="square" rtlCol="0">
            <a:spAutoFit/>
          </a:bodyPr>
          <a:p>
            <a:r>
              <a:rPr lang="en-US" sz="6600" b="1">
                <a:solidFill>
                  <a:schemeClr val="bg1"/>
                </a:solidFill>
                <a:latin typeface="Times New Roman" panose="02020603050405020304" charset="0"/>
                <a:cs typeface="Times New Roman" panose="02020603050405020304" charset="0"/>
              </a:rPr>
              <a:t>KẾT LUẬN &amp; HƯỚNG PHÁT TRIỂN</a:t>
            </a:r>
            <a:endParaRPr lang="en-US" sz="6600" b="1">
              <a:solidFill>
                <a:schemeClr val="bg1"/>
              </a:solidFill>
              <a:latin typeface="Times New Roman" panose="02020603050405020304" charset="0"/>
              <a:cs typeface="Times New Roman" panose="02020603050405020304" charset="0"/>
            </a:endParaRPr>
          </a:p>
        </p:txBody>
      </p:sp>
      <p:sp>
        <p:nvSpPr>
          <p:cNvPr id="12" name="Rounded Rectangle 11"/>
          <p:cNvSpPr/>
          <p:nvPr/>
        </p:nvSpPr>
        <p:spPr>
          <a:xfrm>
            <a:off x="7980680" y="2810510"/>
            <a:ext cx="2733040" cy="3576320"/>
          </a:xfrm>
          <a:prstGeom prst="roundRect">
            <a:avLst/>
          </a:pr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000"/>
          </a:p>
        </p:txBody>
      </p:sp>
      <p:sp>
        <p:nvSpPr>
          <p:cNvPr id="14" name="Freeform 13"/>
          <p:cNvSpPr/>
          <p:nvPr/>
        </p:nvSpPr>
        <p:spPr>
          <a:xfrm>
            <a:off x="4399280" y="2216150"/>
            <a:ext cx="2733040" cy="846676"/>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rgbClr val="1187CF"/>
              </a:solidFill>
            </a:endParaRPr>
          </a:p>
        </p:txBody>
      </p:sp>
      <p:sp>
        <p:nvSpPr>
          <p:cNvPr id="16" name="Freeform 15"/>
          <p:cNvSpPr/>
          <p:nvPr/>
        </p:nvSpPr>
        <p:spPr>
          <a:xfrm>
            <a:off x="4399280" y="2810510"/>
            <a:ext cx="2733040" cy="357632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5632">
                <a:moveTo>
                  <a:pt x="717" y="0"/>
                </a:moveTo>
                <a:lnTo>
                  <a:pt x="3587" y="0"/>
                </a:lnTo>
                <a:cubicBezTo>
                  <a:pt x="3983" y="0"/>
                  <a:pt x="4304" y="321"/>
                  <a:pt x="4304" y="717"/>
                </a:cubicBezTo>
                <a:lnTo>
                  <a:pt x="4304" y="4299"/>
                </a:lnTo>
                <a:lnTo>
                  <a:pt x="4304" y="4915"/>
                </a:lnTo>
                <a:cubicBezTo>
                  <a:pt x="4304" y="5311"/>
                  <a:pt x="3983" y="5632"/>
                  <a:pt x="3587" y="5632"/>
                </a:cubicBezTo>
                <a:lnTo>
                  <a:pt x="717" y="5632"/>
                </a:lnTo>
                <a:cubicBezTo>
                  <a:pt x="321" y="5632"/>
                  <a:pt x="0" y="5311"/>
                  <a:pt x="0" y="4915"/>
                </a:cubicBezTo>
                <a:lnTo>
                  <a:pt x="0" y="4299"/>
                </a:ln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1187CF"/>
              </a:solidFill>
            </a:endParaRPr>
          </a:p>
        </p:txBody>
      </p:sp>
      <p:sp>
        <p:nvSpPr>
          <p:cNvPr id="17" name="Freeform 16"/>
          <p:cNvSpPr/>
          <p:nvPr/>
        </p:nvSpPr>
        <p:spPr>
          <a:xfrm>
            <a:off x="7980680" y="2216150"/>
            <a:ext cx="2733040" cy="846676"/>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8" name="Text Box 17"/>
          <p:cNvSpPr txBox="1"/>
          <p:nvPr/>
        </p:nvSpPr>
        <p:spPr>
          <a:xfrm>
            <a:off x="5372100" y="2134870"/>
            <a:ext cx="7620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01</a:t>
            </a:r>
            <a:endParaRPr lang="en-US" sz="2800" b="1" i="1" u="sng">
              <a:latin typeface="Times New Roman" panose="02020603050405020304" charset="0"/>
              <a:cs typeface="Times New Roman" panose="02020603050405020304" charset="0"/>
            </a:endParaRPr>
          </a:p>
        </p:txBody>
      </p:sp>
      <p:sp>
        <p:nvSpPr>
          <p:cNvPr id="20" name="Text Box 19"/>
          <p:cNvSpPr txBox="1"/>
          <p:nvPr/>
        </p:nvSpPr>
        <p:spPr>
          <a:xfrm>
            <a:off x="8966200" y="2134870"/>
            <a:ext cx="7620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02</a:t>
            </a:r>
            <a:endParaRPr lang="en-US" sz="2800" b="1" i="1" u="sng">
              <a:latin typeface="Times New Roman" panose="02020603050405020304" charset="0"/>
              <a:cs typeface="Times New Roman" panose="02020603050405020304" charset="0"/>
            </a:endParaRPr>
          </a:p>
        </p:txBody>
      </p:sp>
      <p:sp>
        <p:nvSpPr>
          <p:cNvPr id="21" name="Text Box 20"/>
          <p:cNvSpPr txBox="1"/>
          <p:nvPr/>
        </p:nvSpPr>
        <p:spPr>
          <a:xfrm>
            <a:off x="4495800" y="3151505"/>
            <a:ext cx="2540000" cy="2646045"/>
          </a:xfrm>
          <a:prstGeom prst="rect">
            <a:avLst/>
          </a:prstGeom>
          <a:noFill/>
        </p:spPr>
        <p:txBody>
          <a:bodyPr wrap="square" rtlCol="0" anchor="t">
            <a:spAutoFit/>
          </a:bodyPr>
          <a:p>
            <a:pPr algn="ctr">
              <a:lnSpc>
                <a:spcPct val="100000"/>
              </a:lnSpc>
            </a:pPr>
            <a:r>
              <a:rPr lang="en-US" sz="2600" b="1">
                <a:latin typeface="Times New Roman" panose="02020603050405020304" charset="0"/>
                <a:cs typeface="Times New Roman" panose="02020603050405020304" charset="0"/>
                <a:sym typeface="+mn-ea"/>
              </a:rPr>
              <a:t>KẾT LUẬN</a:t>
            </a: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r>
              <a:rPr lang="en-US" sz="2000">
                <a:latin typeface="Times New Roman" panose="02020603050405020304" charset="0"/>
                <a:cs typeface="Times New Roman" panose="02020603050405020304" charset="0"/>
                <a:sym typeface="+mn-ea"/>
              </a:rPr>
              <a:t>Nhận xét ưu điểm và nhược điểm của hệ thống</a:t>
            </a:r>
            <a:endParaRPr lang="en-US" sz="2000">
              <a:latin typeface="Times New Roman" panose="02020603050405020304" charset="0"/>
              <a:cs typeface="Times New Roman" panose="02020603050405020304" charset="0"/>
              <a:sym typeface="+mn-ea"/>
            </a:endParaRPr>
          </a:p>
        </p:txBody>
      </p:sp>
      <p:sp>
        <p:nvSpPr>
          <p:cNvPr id="22" name="Text Box 21"/>
          <p:cNvSpPr txBox="1"/>
          <p:nvPr/>
        </p:nvSpPr>
        <p:spPr>
          <a:xfrm>
            <a:off x="8067040" y="3151505"/>
            <a:ext cx="2540000" cy="2368550"/>
          </a:xfrm>
          <a:prstGeom prst="rect">
            <a:avLst/>
          </a:prstGeom>
          <a:noFill/>
        </p:spPr>
        <p:txBody>
          <a:bodyPr wrap="square" rtlCol="0" anchor="t">
            <a:spAutoFit/>
          </a:bodyPr>
          <a:p>
            <a:pPr algn="ctr">
              <a:lnSpc>
                <a:spcPct val="100000"/>
              </a:lnSpc>
            </a:pPr>
            <a:r>
              <a:rPr lang="en-US" sz="2600" b="1">
                <a:latin typeface="Times New Roman" panose="02020603050405020304" charset="0"/>
                <a:cs typeface="Times New Roman" panose="02020603050405020304" charset="0"/>
                <a:sym typeface="+mn-ea"/>
              </a:rPr>
              <a:t>HƯỚNG PHÁT TRIỂN</a:t>
            </a:r>
            <a:endParaRPr lang="en-US" sz="2000">
              <a:latin typeface="Times New Roman" panose="02020603050405020304" charset="0"/>
              <a:cs typeface="Times New Roman" panose="02020603050405020304" charset="0"/>
              <a:sym typeface="+mn-ea"/>
            </a:endParaRPr>
          </a:p>
          <a:p>
            <a:pPr algn="ctr">
              <a:lnSpc>
                <a:spcPct val="120000"/>
              </a:lnSpc>
              <a:spcBef>
                <a:spcPts val="0"/>
              </a:spcBef>
              <a:spcAft>
                <a:spcPts val="0"/>
              </a:spcAft>
            </a:pPr>
            <a:endParaRPr lang="en-US" sz="2000">
              <a:latin typeface="Times New Roman" panose="02020603050405020304" charset="0"/>
              <a:cs typeface="Times New Roman" panose="02020603050405020304" charset="0"/>
              <a:sym typeface="+mn-ea"/>
            </a:endParaRPr>
          </a:p>
          <a:p>
            <a:pPr algn="ctr">
              <a:lnSpc>
                <a:spcPct val="140000"/>
              </a:lnSpc>
              <a:spcBef>
                <a:spcPts val="0"/>
              </a:spcBef>
              <a:spcAft>
                <a:spcPts val="0"/>
              </a:spcAft>
            </a:pPr>
            <a:endParaRPr lang="en-US" sz="2000">
              <a:latin typeface="Times New Roman" panose="02020603050405020304" charset="0"/>
              <a:cs typeface="Times New Roman" panose="02020603050405020304" charset="0"/>
              <a:sym typeface="+mn-ea"/>
            </a:endParaRPr>
          </a:p>
          <a:p>
            <a:pPr algn="ctr">
              <a:lnSpc>
                <a:spcPct val="110000"/>
              </a:lnSpc>
              <a:spcBef>
                <a:spcPts val="0"/>
              </a:spcBef>
              <a:spcAft>
                <a:spcPts val="0"/>
              </a:spcAft>
            </a:pPr>
            <a:r>
              <a:rPr lang="en-US" sz="2000">
                <a:latin typeface="Times New Roman" panose="02020603050405020304" charset="0"/>
                <a:cs typeface="Times New Roman" panose="02020603050405020304" charset="0"/>
                <a:sym typeface="+mn-ea"/>
              </a:rPr>
              <a:t>Hướng phát triển cho đề tài</a:t>
            </a:r>
            <a:endParaRPr lang="en-US" sz="2000">
              <a:latin typeface="Times New Roman" panose="02020603050405020304" charset="0"/>
              <a:cs typeface="Times New Roman" panose="020206030504050203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6" name="Rectangles 5"/>
          <p:cNvSpPr/>
          <p:nvPr/>
        </p:nvSpPr>
        <p:spPr>
          <a:xfrm>
            <a:off x="0" y="-9525"/>
            <a:ext cx="5156200" cy="6867525"/>
          </a:xfrm>
          <a:prstGeom prst="rect">
            <a:avLst/>
          </a:prstGeom>
          <a:gradFill>
            <a:gsLst>
              <a:gs pos="3000">
                <a:schemeClr val="bg1"/>
              </a:gs>
              <a:gs pos="80000">
                <a:srgbClr val="1952B8">
                  <a:alpha val="88000"/>
                </a:srgbClr>
              </a:gs>
              <a:gs pos="23000">
                <a:schemeClr val="accent1">
                  <a:lumMod val="40000"/>
                  <a:lumOff val="60000"/>
                  <a:alpha val="83000"/>
                </a:schemeClr>
              </a:gs>
              <a:gs pos="42000">
                <a:srgbClr val="79FFFF">
                  <a:alpha val="77000"/>
                </a:srgbClr>
              </a:gs>
              <a:gs pos="100000">
                <a:srgbClr val="3139C2">
                  <a:alpha val="92000"/>
                </a:srgbClr>
              </a:gs>
              <a:gs pos="61000">
                <a:srgbClr val="006AAD">
                  <a:alpha val="81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0" name="Rounded Rectangle 9"/>
          <p:cNvSpPr/>
          <p:nvPr/>
        </p:nvSpPr>
        <p:spPr>
          <a:xfrm>
            <a:off x="919480" y="1010920"/>
            <a:ext cx="4541520" cy="4846320"/>
          </a:xfrm>
          <a:prstGeom prst="roundRect">
            <a:avLst/>
          </a:prstGeom>
          <a:solidFill>
            <a:schemeClr val="bg1">
              <a:lumMod val="7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pic>
        <p:nvPicPr>
          <p:cNvPr id="7" name="Content Placeholder 6" descr="info"/>
          <p:cNvPicPr>
            <a:picLocks noChangeAspect="1"/>
          </p:cNvPicPr>
          <p:nvPr>
            <p:ph sz="half" idx="1"/>
          </p:nvPr>
        </p:nvPicPr>
        <p:blipFill>
          <a:blip r:embed="rId1"/>
          <a:stretch>
            <a:fillRect/>
          </a:stretch>
        </p:blipFill>
        <p:spPr>
          <a:xfrm>
            <a:off x="1475740" y="1719580"/>
            <a:ext cx="3429000" cy="3429000"/>
          </a:xfrm>
          <a:prstGeom prst="rect">
            <a:avLst/>
          </a:prstGeom>
        </p:spPr>
      </p:pic>
      <p:sp>
        <p:nvSpPr>
          <p:cNvPr id="40" name="Title 39"/>
          <p:cNvSpPr>
            <a:spLocks noGrp="1"/>
          </p:cNvSpPr>
          <p:nvPr>
            <p:ph type="title"/>
          </p:nvPr>
        </p:nvSpPr>
        <p:spPr>
          <a:xfrm>
            <a:off x="5758815" y="1320165"/>
            <a:ext cx="6088380" cy="1325880"/>
          </a:xfrm>
        </p:spPr>
        <p:txBody>
          <a:bodyPr>
            <a:noAutofit/>
          </a:bodyPr>
          <a:p>
            <a:pPr>
              <a:lnSpc>
                <a:spcPct val="150000"/>
              </a:lnSpc>
            </a:pPr>
            <a:r>
              <a:rPr lang="en-US" sz="4000" b="1" dirty="0" smtClean="0">
                <a:latin typeface="Times New Roman" panose="02020603050405020304" charset="0"/>
                <a:cs typeface="Times New Roman" panose="02020603050405020304" charset="0"/>
              </a:rPr>
              <a:t>      Mentor</a:t>
            </a:r>
            <a:br>
              <a:rPr lang="en-US" sz="4000" dirty="0" smtClean="0">
                <a:latin typeface="Times New Roman" panose="02020603050405020304" charset="0"/>
                <a:cs typeface="Times New Roman" panose="02020603050405020304" charset="0"/>
              </a:rPr>
            </a:br>
            <a:r>
              <a:rPr lang="en-US" sz="3500" dirty="0" smtClean="0">
                <a:effectLst>
                  <a:outerShdw blurRad="38100" dist="38100" dir="2700000" algn="tl">
                    <a:srgbClr val="000000">
                      <a:alpha val="43137"/>
                    </a:srgbClr>
                  </a:outerShdw>
                </a:effectLst>
                <a:latin typeface="Times New Roman" panose="02020603050405020304" charset="0"/>
                <a:ea typeface="UD Digi Kyokasho N-B" panose="02020700000000000000" charset="-128"/>
                <a:cs typeface="Times New Roman" panose="02020603050405020304" charset="0"/>
              </a:rPr>
              <a:t>ThS. HUỲNH HOÀNG HÀ</a:t>
            </a:r>
            <a:endParaRPr lang="en-US" sz="3500" dirty="0" smtClean="0">
              <a:effectLst>
                <a:outerShdw blurRad="38100" dist="38100" dir="2700000" algn="tl">
                  <a:srgbClr val="000000">
                    <a:alpha val="43137"/>
                  </a:srgbClr>
                </a:outerShdw>
              </a:effectLst>
              <a:latin typeface="Times New Roman" panose="02020603050405020304" charset="0"/>
              <a:ea typeface="UD Digi Kyokasho N-B" panose="02020700000000000000" charset="-128"/>
              <a:cs typeface="Times New Roman" panose="02020603050405020304" charset="0"/>
            </a:endParaRPr>
          </a:p>
        </p:txBody>
      </p:sp>
      <p:sp>
        <p:nvSpPr>
          <p:cNvPr id="41" name="Content Placeholder 2"/>
          <p:cNvSpPr>
            <a:spLocks noGrp="1"/>
          </p:cNvSpPr>
          <p:nvPr/>
        </p:nvSpPr>
        <p:spPr>
          <a:xfrm>
            <a:off x="5758815" y="3860800"/>
            <a:ext cx="6600190" cy="161163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nSpc>
                <a:spcPct val="150000"/>
              </a:lnSpc>
              <a:buNone/>
            </a:pPr>
            <a:r>
              <a:rPr lang="en-US" sz="4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rPr>
              <a:t>     Members</a:t>
            </a:r>
            <a:endParaRPr lang="en-US" sz="4000" b="1" dirty="0" smtClean="0">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marL="0" indent="0">
              <a:lnSpc>
                <a:spcPct val="150000"/>
              </a:lnSpc>
              <a:buNone/>
            </a:pPr>
            <a:r>
              <a:rPr lang="en-US" sz="3500" dirty="0" err="1" smtClean="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HOÀNG VIẾT HƯNG_</a:t>
            </a:r>
            <a:r>
              <a:rPr lang="en-US" sz="3500" dirty="0" smtClean="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18119082</a:t>
            </a:r>
            <a:endParaRPr lang="en-US" sz="3500" dirty="0" smtClean="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pic>
        <p:nvPicPr>
          <p:cNvPr id="15" name="Picture 14" descr="St_logo"/>
          <p:cNvPicPr>
            <a:picLocks noChangeAspect="1"/>
          </p:cNvPicPr>
          <p:nvPr/>
        </p:nvPicPr>
        <p:blipFill>
          <a:blip r:embed="rId2"/>
          <a:stretch>
            <a:fillRect/>
          </a:stretch>
        </p:blipFill>
        <p:spPr>
          <a:xfrm>
            <a:off x="5758180" y="4154805"/>
            <a:ext cx="629285" cy="629285"/>
          </a:xfrm>
          <a:prstGeom prst="rect">
            <a:avLst/>
          </a:prstGeom>
        </p:spPr>
      </p:pic>
      <p:pic>
        <p:nvPicPr>
          <p:cNvPr id="14" name="Content Placeholder 13" descr="Instructor_logo"/>
          <p:cNvPicPr>
            <a:picLocks noChangeAspect="1"/>
          </p:cNvPicPr>
          <p:nvPr>
            <p:ph sz="half" idx="2"/>
          </p:nvPr>
        </p:nvPicPr>
        <p:blipFill>
          <a:blip r:embed="rId3"/>
          <a:srcRect l="25035" t="22604" r="23854" b="22951"/>
          <a:stretch>
            <a:fillRect/>
          </a:stretch>
        </p:blipFill>
        <p:spPr>
          <a:xfrm>
            <a:off x="5860415" y="1462405"/>
            <a:ext cx="628650" cy="629285"/>
          </a:xfrm>
          <a:prstGeom prst="rect">
            <a:avLst/>
          </a:prstGeom>
        </p:spPr>
      </p:pic>
      <p:grpSp>
        <p:nvGrpSpPr>
          <p:cNvPr id="199" name="Group 198"/>
          <p:cNvGrpSpPr/>
          <p:nvPr/>
        </p:nvGrpSpPr>
        <p:grpSpPr>
          <a:xfrm>
            <a:off x="9508181" y="195"/>
            <a:ext cx="2683292" cy="1996484"/>
            <a:chOff x="4733216" y="3486970"/>
            <a:chExt cx="7836692" cy="5830833"/>
          </a:xfrm>
          <a:gradFill flip="none" rotWithShape="1">
            <a:gsLst>
              <a:gs pos="51000">
                <a:srgbClr val="0070C0"/>
              </a:gs>
              <a:gs pos="0">
                <a:srgbClr val="002060"/>
              </a:gs>
              <a:gs pos="100000">
                <a:srgbClr val="79FFFF"/>
              </a:gs>
            </a:gsLst>
            <a:lin ang="0" scaled="1"/>
            <a:tileRect/>
          </a:gra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pPr algn="l"/>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Kết luận</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rPr>
              <a:t>1</a:t>
            </a:r>
            <a:endPar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grpSp>
        <p:nvGrpSpPr>
          <p:cNvPr id="8" name="Group 7"/>
          <p:cNvGrpSpPr/>
          <p:nvPr/>
        </p:nvGrpSpPr>
        <p:grpSpPr>
          <a:xfrm>
            <a:off x="4490317" y="2135715"/>
            <a:ext cx="3728258" cy="3760634"/>
            <a:chOff x="5067605" y="2797181"/>
            <a:chExt cx="2290452" cy="2310343"/>
          </a:xfrm>
        </p:grpSpPr>
        <p:grpSp>
          <p:nvGrpSpPr>
            <p:cNvPr id="14" name="Group 13"/>
            <p:cNvGrpSpPr/>
            <p:nvPr/>
          </p:nvGrpSpPr>
          <p:grpSpPr>
            <a:xfrm>
              <a:off x="5067605" y="2797181"/>
              <a:ext cx="2290452" cy="2310343"/>
              <a:chOff x="4991405" y="2854331"/>
              <a:chExt cx="2290452" cy="2310343"/>
            </a:xfrm>
          </p:grpSpPr>
          <p:sp>
            <p:nvSpPr>
              <p:cNvPr id="33" name="Right Triangle 32"/>
              <p:cNvSpPr/>
              <p:nvPr/>
            </p:nvSpPr>
            <p:spPr>
              <a:xfrm rot="16174246" flipV="1">
                <a:off x="6168961" y="2854331"/>
                <a:ext cx="1112896" cy="1112895"/>
              </a:xfrm>
              <a:prstGeom prst="rtTriangle">
                <a:avLst/>
              </a:prstGeom>
              <a:solidFill>
                <a:srgbClr val="48DDEF"/>
              </a:solidFill>
              <a:ln>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5" name="Right Triangle 34"/>
              <p:cNvSpPr/>
              <p:nvPr/>
            </p:nvSpPr>
            <p:spPr>
              <a:xfrm rot="5374246" flipV="1">
                <a:off x="4991404" y="4051778"/>
                <a:ext cx="1112896" cy="1112895"/>
              </a:xfrm>
              <a:prstGeom prst="rtTriangle">
                <a:avLst/>
              </a:prstGeom>
              <a:solidFill>
                <a:srgbClr val="0868AC"/>
              </a:solidFill>
              <a:ln>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sp>
          <p:nvSpPr>
            <p:cNvPr id="36" name="Rounded Rectangle 30"/>
            <p:cNvSpPr/>
            <p:nvPr/>
          </p:nvSpPr>
          <p:spPr>
            <a:xfrm rot="2700000">
              <a:off x="5799930" y="3539452"/>
              <a:ext cx="825800" cy="825800"/>
            </a:xfrm>
            <a:prstGeom prst="roundRect">
              <a:avLst/>
            </a:prstGeom>
            <a:gradFill flip="none" rotWithShape="1">
              <a:gsLst>
                <a:gs pos="0">
                  <a:schemeClr val="bg1">
                    <a:lumMod val="87000"/>
                  </a:schemeClr>
                </a:gs>
                <a:gs pos="100000">
                  <a:schemeClr val="bg1"/>
                </a:gs>
              </a:gsLst>
              <a:lin ang="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37" name="TextBox 9"/>
          <p:cNvSpPr txBox="1"/>
          <p:nvPr/>
        </p:nvSpPr>
        <p:spPr>
          <a:xfrm rot="2667055">
            <a:off x="5844540" y="3027362"/>
            <a:ext cx="2517775" cy="521970"/>
          </a:xfrm>
          <a:prstGeom prst="rect">
            <a:avLst/>
          </a:prstGeom>
          <a:noFill/>
        </p:spPr>
        <p:txBody>
          <a:bodyPr wrap="square" rtlCol="0" anchor="ctr">
            <a:spAutoFit/>
          </a:bodyPr>
          <a:lstStyle/>
          <a:p>
            <a:pPr algn="ctr"/>
            <a:r>
              <a:rPr lang="en-US" altLang="ko-KR" sz="2800" b="1" dirty="0">
                <a:solidFill>
                  <a:schemeClr val="bg1"/>
                </a:solidFill>
                <a:latin typeface="Times New Roman" panose="02020603050405020304" charset="0"/>
                <a:cs typeface="Times New Roman" panose="02020603050405020304" charset="0"/>
              </a:rPr>
              <a:t>Nhược điểm</a:t>
            </a:r>
            <a:endParaRPr lang="ko-KR" altLang="en-US" sz="2800" b="1" dirty="0">
              <a:solidFill>
                <a:schemeClr val="bg1"/>
              </a:solidFill>
              <a:latin typeface="Times New Roman" panose="02020603050405020304" charset="0"/>
              <a:cs typeface="Times New Roman" panose="02020603050405020304" charset="0"/>
            </a:endParaRPr>
          </a:p>
        </p:txBody>
      </p:sp>
      <p:sp>
        <p:nvSpPr>
          <p:cNvPr id="39" name="TextBox 11"/>
          <p:cNvSpPr txBox="1"/>
          <p:nvPr/>
        </p:nvSpPr>
        <p:spPr>
          <a:xfrm rot="13500000">
            <a:off x="4690497" y="4535954"/>
            <a:ext cx="1900968" cy="521970"/>
          </a:xfrm>
          <a:prstGeom prst="rect">
            <a:avLst/>
          </a:prstGeom>
          <a:noFill/>
        </p:spPr>
        <p:txBody>
          <a:bodyPr wrap="square" rtlCol="0" anchor="ctr">
            <a:spAutoFit/>
          </a:bodyPr>
          <a:lstStyle/>
          <a:p>
            <a:pPr algn="ctr"/>
            <a:r>
              <a:rPr lang="en-US" altLang="ko-KR" sz="2800" b="1" dirty="0">
                <a:solidFill>
                  <a:schemeClr val="bg1"/>
                </a:solidFill>
                <a:latin typeface="Times New Roman" panose="02020603050405020304" charset="0"/>
                <a:cs typeface="Times New Roman" panose="02020603050405020304" charset="0"/>
              </a:rPr>
              <a:t>Ưu Điểm</a:t>
            </a:r>
            <a:endParaRPr lang="en-US" altLang="ko-KR" sz="2800" b="1" dirty="0">
              <a:solidFill>
                <a:schemeClr val="bg1"/>
              </a:solidFill>
              <a:latin typeface="Times New Roman" panose="02020603050405020304" charset="0"/>
              <a:cs typeface="Times New Roman" panose="02020603050405020304" charset="0"/>
            </a:endParaRPr>
          </a:p>
        </p:txBody>
      </p:sp>
      <p:pic>
        <p:nvPicPr>
          <p:cNvPr id="42" name="Picture 41" descr="St$We_logo"/>
          <p:cNvPicPr>
            <a:picLocks noChangeAspect="1"/>
          </p:cNvPicPr>
          <p:nvPr/>
        </p:nvPicPr>
        <p:blipFill>
          <a:blip r:embed="rId1"/>
          <a:stretch>
            <a:fillRect/>
          </a:stretch>
        </p:blipFill>
        <p:spPr>
          <a:xfrm>
            <a:off x="5494655" y="3547745"/>
            <a:ext cx="1718310" cy="936625"/>
          </a:xfrm>
          <a:prstGeom prst="rect">
            <a:avLst/>
          </a:prstGeom>
        </p:spPr>
      </p:pic>
      <p:grpSp>
        <p:nvGrpSpPr>
          <p:cNvPr id="44" name="Group 43"/>
          <p:cNvGrpSpPr/>
          <p:nvPr/>
        </p:nvGrpSpPr>
        <p:grpSpPr>
          <a:xfrm>
            <a:off x="112395" y="4406900"/>
            <a:ext cx="4537710" cy="2275236"/>
            <a:chOff x="9114546" y="1133749"/>
            <a:chExt cx="4473974" cy="2714102"/>
          </a:xfrm>
        </p:grpSpPr>
        <p:grpSp>
          <p:nvGrpSpPr>
            <p:cNvPr id="43" name="Group 42"/>
            <p:cNvGrpSpPr/>
            <p:nvPr/>
          </p:nvGrpSpPr>
          <p:grpSpPr>
            <a:xfrm>
              <a:off x="9114546" y="1133749"/>
              <a:ext cx="4450593" cy="593666"/>
              <a:chOff x="791172" y="4657902"/>
              <a:chExt cx="3197853" cy="593666"/>
            </a:xfrm>
          </p:grpSpPr>
          <p:sp>
            <p:nvSpPr>
              <p:cNvPr id="45" name="TextBox 33"/>
              <p:cNvSpPr txBox="1"/>
              <p:nvPr/>
            </p:nvSpPr>
            <p:spPr>
              <a:xfrm>
                <a:off x="1133085" y="4948638"/>
                <a:ext cx="2855940" cy="302930"/>
              </a:xfrm>
              <a:prstGeom prst="roundRect">
                <a:avLst/>
              </a:prstGeom>
              <a:solidFill>
                <a:srgbClr val="0866A9"/>
              </a:solidFill>
              <a:ln>
                <a:noFill/>
              </a:ln>
            </p:spPr>
            <p:txBody>
              <a:bodyPr wrap="square" rtlCol="0">
                <a:spAutoFit/>
              </a:bodyPr>
              <a:p>
                <a:pPr algn="r"/>
                <a:endParaRPr lang="ko-KR" altLang="en-US" sz="1200" b="1" dirty="0">
                  <a:solidFill>
                    <a:schemeClr val="accent1"/>
                  </a:solidFill>
                  <a:cs typeface="Arial" panose="020B0604020202020204" pitchFamily="34" charset="0"/>
                </a:endParaRPr>
              </a:p>
            </p:txBody>
          </p:sp>
          <p:sp>
            <p:nvSpPr>
              <p:cNvPr id="46" name="TextBox 34"/>
              <p:cNvSpPr txBox="1"/>
              <p:nvPr/>
            </p:nvSpPr>
            <p:spPr>
              <a:xfrm>
                <a:off x="791172" y="4657902"/>
                <a:ext cx="3151045" cy="527166"/>
              </a:xfrm>
              <a:prstGeom prst="roundRect">
                <a:avLst/>
              </a:prstGeom>
              <a:solidFill>
                <a:schemeClr val="bg1"/>
              </a:solidFill>
              <a:ln w="12700">
                <a:solidFill>
                  <a:srgbClr val="0868AC"/>
                </a:solidFill>
              </a:ln>
            </p:spPr>
            <p:txBody>
              <a:bodyPr wrap="square" rtlCol="0">
                <a:spAutoFit/>
              </a:bodyPr>
              <a:p>
                <a:pPr algn="r"/>
                <a:r>
                  <a:rPr lang="en-US" altLang="ko-KR" sz="2000" b="1" dirty="0">
                    <a:solidFill>
                      <a:srgbClr val="0868AC"/>
                    </a:solidFill>
                    <a:latin typeface="Times New Roman" panose="02020603050405020304" charset="0"/>
                    <a:cs typeface="Times New Roman" panose="02020603050405020304" charset="0"/>
                  </a:rPr>
                  <a:t>ƯU ĐIỂM</a:t>
                </a:r>
                <a:endParaRPr lang="en-US" altLang="ko-KR" sz="2000" b="1" dirty="0">
                  <a:solidFill>
                    <a:srgbClr val="0868AC"/>
                  </a:solidFill>
                  <a:latin typeface="Times New Roman" panose="02020603050405020304" charset="0"/>
                  <a:cs typeface="Times New Roman" panose="02020603050405020304" charset="0"/>
                </a:endParaRPr>
              </a:p>
            </p:txBody>
          </p:sp>
        </p:grpSp>
        <p:sp>
          <p:nvSpPr>
            <p:cNvPr id="47" name="TextBox 38"/>
            <p:cNvSpPr txBox="1"/>
            <p:nvPr/>
          </p:nvSpPr>
          <p:spPr>
            <a:xfrm>
              <a:off x="9203071" y="1756438"/>
              <a:ext cx="4385449" cy="2091413"/>
            </a:xfrm>
            <a:prstGeom prst="rect">
              <a:avLst/>
            </a:prstGeom>
            <a:noFill/>
          </p:spPr>
          <p:txBody>
            <a:bodyPr wrap="square" rtlCol="0">
              <a:spAutoFit/>
            </a:bodyPr>
            <a:p>
              <a:pPr algn="r"/>
              <a:r>
                <a:rPr lang="ko-KR" altLang="en-US" dirty="0">
                  <a:solidFill>
                    <a:schemeClr val="tx1">
                      <a:lumMod val="75000"/>
                      <a:lumOff val="25000"/>
                    </a:schemeClr>
                  </a:solidFill>
                  <a:latin typeface="Times New Roman" panose="02020603050405020304" charset="0"/>
                  <a:cs typeface="Times New Roman" panose="02020603050405020304" charset="0"/>
                </a:rPr>
                <a:t></a:t>
              </a:r>
              <a:r>
                <a:rPr lang="en-US" altLang="ko-KR" dirty="0">
                  <a:solidFill>
                    <a:schemeClr val="tx1">
                      <a:lumMod val="75000"/>
                      <a:lumOff val="25000"/>
                    </a:schemeClr>
                  </a:solidFill>
                  <a:latin typeface="Times New Roman" panose="02020603050405020304" charset="0"/>
                  <a:cs typeface="Times New Roman" panose="02020603050405020304" charset="0"/>
                </a:rPr>
                <a:t>Ứ</a:t>
              </a:r>
              <a:r>
                <a:rPr lang="ko-KR" altLang="en-US" dirty="0">
                  <a:solidFill>
                    <a:schemeClr val="tx1">
                      <a:lumMod val="75000"/>
                      <a:lumOff val="25000"/>
                    </a:schemeClr>
                  </a:solidFill>
                  <a:latin typeface="Times New Roman" panose="02020603050405020304" charset="0"/>
                  <a:cs typeface="Times New Roman" panose="02020603050405020304" charset="0"/>
                </a:rPr>
                <a:t>ng dựng AI trong thực tế.</a:t>
              </a:r>
              <a:endParaRPr lang="ko-KR" altLang="en-US" dirty="0">
                <a:solidFill>
                  <a:schemeClr val="tx1">
                    <a:lumMod val="75000"/>
                    <a:lumOff val="25000"/>
                  </a:schemeClr>
                </a:solidFill>
                <a:latin typeface="Times New Roman" panose="02020603050405020304" charset="0"/>
                <a:cs typeface="Times New Roman" panose="02020603050405020304" charset="0"/>
              </a:endParaRPr>
            </a:p>
            <a:p>
              <a:pPr algn="r"/>
              <a:r>
                <a:rPr lang="ko-KR" altLang="en-US" dirty="0">
                  <a:solidFill>
                    <a:schemeClr val="tx1">
                      <a:lumMod val="75000"/>
                      <a:lumOff val="25000"/>
                    </a:schemeClr>
                  </a:solidFill>
                  <a:latin typeface="Times New Roman" panose="02020603050405020304" charset="0"/>
                  <a:cs typeface="Times New Roman" panose="02020603050405020304" charset="0"/>
                </a:rPr>
                <a:t>Hiểu</a:t>
              </a:r>
              <a:r>
                <a:rPr lang="en-US" altLang="ko-KR" dirty="0">
                  <a:solidFill>
                    <a:schemeClr val="tx1">
                      <a:lumMod val="75000"/>
                      <a:lumOff val="25000"/>
                    </a:schemeClr>
                  </a:solidFill>
                  <a:latin typeface="Times New Roman" panose="02020603050405020304" charset="0"/>
                  <a:cs typeface="Times New Roman" panose="02020603050405020304" charset="0"/>
                </a:rPr>
                <a:t> được</a:t>
              </a:r>
              <a:r>
                <a:rPr lang="ko-KR" altLang="en-US" dirty="0">
                  <a:solidFill>
                    <a:schemeClr val="tx1">
                      <a:lumMod val="75000"/>
                      <a:lumOff val="25000"/>
                    </a:schemeClr>
                  </a:solidFill>
                  <a:latin typeface="Times New Roman" panose="02020603050405020304" charset="0"/>
                  <a:cs typeface="Times New Roman" panose="02020603050405020304" charset="0"/>
                </a:rPr>
                <a:t> kiến trúc mô hình VGG.</a:t>
              </a:r>
              <a:endParaRPr lang="ko-KR" altLang="en-US" dirty="0">
                <a:solidFill>
                  <a:schemeClr val="tx1">
                    <a:lumMod val="75000"/>
                    <a:lumOff val="25000"/>
                  </a:schemeClr>
                </a:solidFill>
                <a:latin typeface="Times New Roman" panose="02020603050405020304" charset="0"/>
                <a:cs typeface="Times New Roman" panose="02020603050405020304" charset="0"/>
              </a:endParaRPr>
            </a:p>
            <a:p>
              <a:pPr algn="r"/>
              <a:r>
                <a:rPr lang="ko-KR" altLang="en-US" dirty="0">
                  <a:solidFill>
                    <a:schemeClr val="tx1">
                      <a:lumMod val="75000"/>
                      <a:lumOff val="25000"/>
                    </a:schemeClr>
                  </a:solidFill>
                  <a:latin typeface="Times New Roman" panose="02020603050405020304" charset="0"/>
                  <a:cs typeface="Times New Roman" panose="02020603050405020304" charset="0"/>
                </a:rPr>
                <a:t>Có thể làm tăng độ chính xác.Sử dụng </a:t>
              </a:r>
              <a:r>
                <a:rPr lang="en-US" altLang="ko-KR" dirty="0">
                  <a:solidFill>
                    <a:schemeClr val="tx1">
                      <a:lumMod val="75000"/>
                      <a:lumOff val="25000"/>
                    </a:schemeClr>
                  </a:solidFill>
                  <a:latin typeface="Times New Roman" panose="02020603050405020304" charset="0"/>
                  <a:cs typeface="Times New Roman" panose="02020603050405020304" charset="0"/>
                </a:rPr>
                <a:t>T</a:t>
              </a:r>
              <a:r>
                <a:rPr lang="ko-KR" altLang="en-US" dirty="0">
                  <a:solidFill>
                    <a:schemeClr val="tx1">
                      <a:lumMod val="75000"/>
                      <a:lumOff val="25000"/>
                    </a:schemeClr>
                  </a:solidFill>
                  <a:latin typeface="Times New Roman" panose="02020603050405020304" charset="0"/>
                  <a:cs typeface="Times New Roman" panose="02020603050405020304" charset="0"/>
                </a:rPr>
                <a:t>hành thạo được framework tensorflow.</a:t>
              </a:r>
              <a:endParaRPr lang="ko-KR" altLang="en-US" dirty="0">
                <a:solidFill>
                  <a:schemeClr val="tx1">
                    <a:lumMod val="75000"/>
                    <a:lumOff val="25000"/>
                  </a:schemeClr>
                </a:solidFill>
                <a:latin typeface="Times New Roman" panose="02020603050405020304" charset="0"/>
                <a:cs typeface="Times New Roman" panose="02020603050405020304" charset="0"/>
              </a:endParaRPr>
            </a:p>
            <a:p>
              <a:pPr algn="r"/>
              <a:r>
                <a:rPr lang="ko-KR" altLang="en-US" dirty="0">
                  <a:solidFill>
                    <a:schemeClr val="tx1">
                      <a:lumMod val="75000"/>
                      <a:lumOff val="25000"/>
                    </a:schemeClr>
                  </a:solidFill>
                  <a:latin typeface="Times New Roman" panose="02020603050405020304" charset="0"/>
                  <a:cs typeface="Times New Roman" panose="02020603050405020304" charset="0"/>
                </a:rPr>
                <a:t>Lập trình được với python theo hướng OOP.</a:t>
              </a:r>
              <a:endParaRPr lang="ko-KR" altLang="en-US" dirty="0">
                <a:solidFill>
                  <a:schemeClr val="tx1">
                    <a:lumMod val="75000"/>
                    <a:lumOff val="25000"/>
                  </a:schemeClr>
                </a:solidFill>
                <a:latin typeface="Times New Roman" panose="02020603050405020304" charset="0"/>
                <a:cs typeface="Times New Roman" panose="02020603050405020304" charset="0"/>
              </a:endParaRPr>
            </a:p>
            <a:p>
              <a:pPr algn="r"/>
              <a:r>
                <a:rPr lang="ko-KR" altLang="en-US" dirty="0">
                  <a:solidFill>
                    <a:schemeClr val="tx1">
                      <a:lumMod val="75000"/>
                      <a:lumOff val="25000"/>
                    </a:schemeClr>
                  </a:solidFill>
                  <a:latin typeface="Times New Roman" panose="02020603050405020304" charset="0"/>
                  <a:cs typeface="Times New Roman" panose="02020603050405020304" charset="0"/>
                </a:rPr>
                <a:t>Tốc độ nhận diện khá nhanh.</a:t>
              </a:r>
              <a:endParaRPr lang="ko-KR" altLang="en-US" dirty="0">
                <a:solidFill>
                  <a:schemeClr val="tx1">
                    <a:lumMod val="75000"/>
                    <a:lumOff val="25000"/>
                  </a:schemeClr>
                </a:solidFill>
                <a:latin typeface="Times New Roman" panose="02020603050405020304" charset="0"/>
                <a:cs typeface="Times New Roman" panose="02020603050405020304" charset="0"/>
              </a:endParaRPr>
            </a:p>
          </p:txBody>
        </p:sp>
      </p:grpSp>
      <p:grpSp>
        <p:nvGrpSpPr>
          <p:cNvPr id="53" name="Group 52"/>
          <p:cNvGrpSpPr/>
          <p:nvPr/>
        </p:nvGrpSpPr>
        <p:grpSpPr>
          <a:xfrm>
            <a:off x="7700535" y="1377315"/>
            <a:ext cx="4561315" cy="2275205"/>
            <a:chOff x="9047866" y="1133749"/>
            <a:chExt cx="4781436" cy="2713983"/>
          </a:xfrm>
        </p:grpSpPr>
        <p:grpSp>
          <p:nvGrpSpPr>
            <p:cNvPr id="54" name="Group 53"/>
            <p:cNvGrpSpPr/>
            <p:nvPr/>
          </p:nvGrpSpPr>
          <p:grpSpPr>
            <a:xfrm>
              <a:off x="9047866" y="1133749"/>
              <a:ext cx="4452128" cy="593666"/>
              <a:chOff x="743261" y="4657902"/>
              <a:chExt cx="3198956" cy="593666"/>
            </a:xfrm>
          </p:grpSpPr>
          <p:sp>
            <p:nvSpPr>
              <p:cNvPr id="55" name="TextBox 33"/>
              <p:cNvSpPr txBox="1"/>
              <p:nvPr/>
            </p:nvSpPr>
            <p:spPr>
              <a:xfrm>
                <a:off x="743261" y="4948638"/>
                <a:ext cx="2855940" cy="302930"/>
              </a:xfrm>
              <a:prstGeom prst="roundRect">
                <a:avLst/>
              </a:prstGeom>
              <a:solidFill>
                <a:srgbClr val="48DDEF"/>
              </a:solidFill>
              <a:ln>
                <a:noFill/>
              </a:ln>
            </p:spPr>
            <p:txBody>
              <a:bodyPr wrap="square" rtlCol="0">
                <a:spAutoFit/>
              </a:bodyPr>
              <a:p>
                <a:pPr algn="r"/>
                <a:endParaRPr lang="ko-KR" altLang="en-US" sz="1200" b="1" dirty="0">
                  <a:solidFill>
                    <a:schemeClr val="accent1"/>
                  </a:solidFill>
                  <a:cs typeface="Arial" panose="020B0604020202020204" pitchFamily="34" charset="0"/>
                </a:endParaRPr>
              </a:p>
            </p:txBody>
          </p:sp>
          <p:sp>
            <p:nvSpPr>
              <p:cNvPr id="56" name="TextBox 34"/>
              <p:cNvSpPr txBox="1"/>
              <p:nvPr/>
            </p:nvSpPr>
            <p:spPr>
              <a:xfrm>
                <a:off x="791172" y="4657902"/>
                <a:ext cx="3151045" cy="527150"/>
              </a:xfrm>
              <a:prstGeom prst="roundRect">
                <a:avLst/>
              </a:prstGeom>
              <a:solidFill>
                <a:schemeClr val="bg1"/>
              </a:solidFill>
              <a:ln w="12700">
                <a:solidFill>
                  <a:srgbClr val="48DDEF"/>
                </a:solidFill>
              </a:ln>
            </p:spPr>
            <p:txBody>
              <a:bodyPr wrap="square" rtlCol="0">
                <a:spAutoFit/>
              </a:bodyPr>
              <a:p>
                <a:pPr algn="l"/>
                <a:r>
                  <a:rPr lang="en-US" altLang="ko-KR" sz="2000" b="1" dirty="0">
                    <a:solidFill>
                      <a:srgbClr val="48DDEF"/>
                    </a:solidFill>
                    <a:latin typeface="Times New Roman" panose="02020603050405020304" charset="0"/>
                    <a:cs typeface="Times New Roman" panose="02020603050405020304" charset="0"/>
                  </a:rPr>
                  <a:t>NHƯỢC ĐIỂM</a:t>
                </a:r>
                <a:endParaRPr lang="en-US" altLang="ko-KR" sz="2000" b="1" dirty="0">
                  <a:solidFill>
                    <a:srgbClr val="48DDEF"/>
                  </a:solidFill>
                  <a:latin typeface="Times New Roman" panose="02020603050405020304" charset="0"/>
                  <a:cs typeface="Times New Roman" panose="02020603050405020304" charset="0"/>
                </a:endParaRPr>
              </a:p>
            </p:txBody>
          </p:sp>
        </p:grpSp>
        <p:sp>
          <p:nvSpPr>
            <p:cNvPr id="57" name="TextBox 38"/>
            <p:cNvSpPr txBox="1"/>
            <p:nvPr/>
          </p:nvSpPr>
          <p:spPr>
            <a:xfrm>
              <a:off x="9114546" y="1756382"/>
              <a:ext cx="4714756" cy="2091350"/>
            </a:xfrm>
            <a:prstGeom prst="rect">
              <a:avLst/>
            </a:prstGeom>
            <a:noFill/>
          </p:spPr>
          <p:txBody>
            <a:bodyPr wrap="square" rtlCol="0">
              <a:spAutoFit/>
            </a:bodyPr>
            <a:p>
              <a:pPr algn="l"/>
              <a:r>
                <a:rPr dirty="0">
                  <a:solidFill>
                    <a:schemeClr val="tx1">
                      <a:lumMod val="75000"/>
                      <a:lumOff val="25000"/>
                    </a:schemeClr>
                  </a:solidFill>
                  <a:latin typeface="Times New Roman" panose="02020603050405020304" charset="0"/>
                  <a:cs typeface="Times New Roman" panose="02020603050405020304" charset="0"/>
                </a:rPr>
                <a:t>Hệ thống có độ chính xác chưa cao</a:t>
              </a:r>
              <a:endParaRPr dirty="0">
                <a:solidFill>
                  <a:schemeClr val="tx1">
                    <a:lumMod val="75000"/>
                    <a:lumOff val="25000"/>
                  </a:schemeClr>
                </a:solidFill>
                <a:latin typeface="Times New Roman" panose="02020603050405020304" charset="0"/>
                <a:cs typeface="Times New Roman" panose="02020603050405020304" charset="0"/>
              </a:endParaRPr>
            </a:p>
            <a:p>
              <a:pPr algn="l"/>
              <a:r>
                <a:rPr dirty="0">
                  <a:solidFill>
                    <a:schemeClr val="tx1">
                      <a:lumMod val="75000"/>
                      <a:lumOff val="25000"/>
                    </a:schemeClr>
                  </a:solidFill>
                  <a:latin typeface="Times New Roman" panose="02020603050405020304" charset="0"/>
                  <a:cs typeface="Times New Roman" panose="02020603050405020304" charset="0"/>
                </a:rPr>
                <a:t>Số lượng đối tượng nhận diện không nhiều</a:t>
              </a:r>
              <a:endParaRPr dirty="0">
                <a:solidFill>
                  <a:schemeClr val="tx1">
                    <a:lumMod val="75000"/>
                    <a:lumOff val="25000"/>
                  </a:schemeClr>
                </a:solidFill>
                <a:latin typeface="Times New Roman" panose="02020603050405020304" charset="0"/>
                <a:cs typeface="Times New Roman" panose="02020603050405020304" charset="0"/>
              </a:endParaRPr>
            </a:p>
            <a:p>
              <a:pPr algn="l"/>
              <a:r>
                <a:rPr dirty="0">
                  <a:solidFill>
                    <a:schemeClr val="tx1">
                      <a:lumMod val="75000"/>
                      <a:lumOff val="25000"/>
                    </a:schemeClr>
                  </a:solidFill>
                  <a:latin typeface="Times New Roman" panose="02020603050405020304" charset="0"/>
                  <a:cs typeface="Times New Roman" panose="02020603050405020304" charset="0"/>
                </a:rPr>
                <a:t>Vấn để xử lý ảnh còn hạn chế</a:t>
              </a:r>
              <a:endParaRPr dirty="0">
                <a:solidFill>
                  <a:schemeClr val="tx1">
                    <a:lumMod val="75000"/>
                    <a:lumOff val="25000"/>
                  </a:schemeClr>
                </a:solidFill>
                <a:latin typeface="Times New Roman" panose="02020603050405020304" charset="0"/>
                <a:cs typeface="Times New Roman" panose="02020603050405020304" charset="0"/>
              </a:endParaRPr>
            </a:p>
            <a:p>
              <a:pPr algn="l"/>
              <a:r>
                <a:rPr dirty="0">
                  <a:solidFill>
                    <a:schemeClr val="tx1">
                      <a:lumMod val="75000"/>
                      <a:lumOff val="25000"/>
                    </a:schemeClr>
                  </a:solidFill>
                  <a:latin typeface="Times New Roman" panose="02020603050405020304" charset="0"/>
                  <a:cs typeface="Times New Roman" panose="02020603050405020304" charset="0"/>
                </a:rPr>
                <a:t>Thiết kế giao diện </a:t>
              </a:r>
              <a:r>
                <a:rPr lang="en-US" dirty="0">
                  <a:solidFill>
                    <a:schemeClr val="tx1">
                      <a:lumMod val="75000"/>
                      <a:lumOff val="25000"/>
                    </a:schemeClr>
                  </a:solidFill>
                  <a:latin typeface="Times New Roman" panose="02020603050405020304" charset="0"/>
                  <a:cs typeface="Times New Roman" panose="02020603050405020304" charset="0"/>
                </a:rPr>
                <a:t>chưa thẩm mỹ</a:t>
              </a:r>
              <a:endParaRPr dirty="0">
                <a:solidFill>
                  <a:schemeClr val="tx1">
                    <a:lumMod val="75000"/>
                    <a:lumOff val="25000"/>
                  </a:schemeClr>
                </a:solidFill>
                <a:latin typeface="Times New Roman" panose="02020603050405020304" charset="0"/>
                <a:cs typeface="Times New Roman" panose="02020603050405020304" charset="0"/>
              </a:endParaRPr>
            </a:p>
            <a:p>
              <a:pPr algn="l"/>
              <a:r>
                <a:rPr dirty="0">
                  <a:solidFill>
                    <a:schemeClr val="tx1">
                      <a:lumMod val="75000"/>
                      <a:lumOff val="25000"/>
                    </a:schemeClr>
                  </a:solidFill>
                  <a:latin typeface="Times New Roman" panose="02020603050405020304" charset="0"/>
                  <a:cs typeface="Times New Roman" panose="02020603050405020304" charset="0"/>
                </a:rPr>
                <a:t>Tốc độ huấn luyện còn khá chậm</a:t>
              </a:r>
              <a:endParaRPr dirty="0">
                <a:solidFill>
                  <a:schemeClr val="tx1">
                    <a:lumMod val="75000"/>
                    <a:lumOff val="25000"/>
                  </a:schemeClr>
                </a:solidFill>
                <a:latin typeface="Times New Roman" panose="02020603050405020304" charset="0"/>
                <a:cs typeface="Times New Roman" panose="02020603050405020304" charset="0"/>
              </a:endParaRPr>
            </a:p>
            <a:p>
              <a:pPr algn="l"/>
              <a:r>
                <a:rPr dirty="0">
                  <a:solidFill>
                    <a:schemeClr val="tx1">
                      <a:lumMod val="75000"/>
                      <a:lumOff val="25000"/>
                    </a:schemeClr>
                  </a:solidFill>
                  <a:latin typeface="Times New Roman" panose="02020603050405020304" charset="0"/>
                  <a:cs typeface="Times New Roman" panose="02020603050405020304" charset="0"/>
                </a:rPr>
                <a:t>Độ phân giải còn thấp</a:t>
              </a:r>
              <a:r>
                <a:rPr lang="en-US" dirty="0">
                  <a:solidFill>
                    <a:schemeClr val="tx1">
                      <a:lumMod val="75000"/>
                      <a:lumOff val="25000"/>
                    </a:schemeClr>
                  </a:solidFill>
                  <a:latin typeface="Times New Roman" panose="02020603050405020304" charset="0"/>
                  <a:cs typeface="Times New Roman" panose="02020603050405020304" charset="0"/>
                </a:rPr>
                <a:t>, chưa ứng dụng realtime</a:t>
              </a:r>
              <a:endParaRPr lang="en-US" dirty="0">
                <a:solidFill>
                  <a:schemeClr val="tx1">
                    <a:lumMod val="75000"/>
                    <a:lumOff val="25000"/>
                  </a:schemeClr>
                </a:solidFill>
                <a:latin typeface="Times New Roman" panose="02020603050405020304" charset="0"/>
                <a:cs typeface="Times New Roman" panose="02020603050405020304" charset="0"/>
              </a:endParaRPr>
            </a:p>
          </p:txBody>
        </p:sp>
      </p:grpSp>
      <p:sp>
        <p:nvSpPr>
          <p:cNvPr id="65" name="Freeform: Shape 35"/>
          <p:cNvSpPr/>
          <p:nvPr/>
        </p:nvSpPr>
        <p:spPr>
          <a:xfrm rot="1560000">
            <a:off x="794379" y="1014760"/>
            <a:ext cx="3333627" cy="3227365"/>
          </a:xfrm>
          <a:custGeom>
            <a:avLst/>
            <a:gdLst>
              <a:gd name="connsiteX0" fmla="*/ 427503 w 891659"/>
              <a:gd name="connsiteY0" fmla="*/ 223 h 1473602"/>
              <a:gd name="connsiteX1" fmla="*/ 492271 w 891659"/>
              <a:gd name="connsiteY1" fmla="*/ 20312 h 1473602"/>
              <a:gd name="connsiteX2" fmla="*/ 516618 w 891659"/>
              <a:gd name="connsiteY2" fmla="*/ 176145 h 1473602"/>
              <a:gd name="connsiteX3" fmla="*/ 480851 w 891659"/>
              <a:gd name="connsiteY3" fmla="*/ 229261 h 1473602"/>
              <a:gd name="connsiteX4" fmla="*/ 496141 w 891659"/>
              <a:gd name="connsiteY4" fmla="*/ 278890 h 1473602"/>
              <a:gd name="connsiteX5" fmla="*/ 563008 w 891659"/>
              <a:gd name="connsiteY5" fmla="*/ 292999 h 1473602"/>
              <a:gd name="connsiteX6" fmla="*/ 860674 w 891659"/>
              <a:gd name="connsiteY6" fmla="*/ 293686 h 1473602"/>
              <a:gd name="connsiteX7" fmla="*/ 872148 w 891659"/>
              <a:gd name="connsiteY7" fmla="*/ 293843 h 1473602"/>
              <a:gd name="connsiteX8" fmla="*/ 876672 w 891659"/>
              <a:gd name="connsiteY8" fmla="*/ 293848 h 1473602"/>
              <a:gd name="connsiteX9" fmla="*/ 878220 w 891659"/>
              <a:gd name="connsiteY9" fmla="*/ 294334 h 1473602"/>
              <a:gd name="connsiteX10" fmla="*/ 885321 w 891659"/>
              <a:gd name="connsiteY10" fmla="*/ 296115 h 1473602"/>
              <a:gd name="connsiteX11" fmla="*/ 885480 w 891659"/>
              <a:gd name="connsiteY11" fmla="*/ 296609 h 1473602"/>
              <a:gd name="connsiteX12" fmla="*/ 887511 w 891659"/>
              <a:gd name="connsiteY12" fmla="*/ 297246 h 1473602"/>
              <a:gd name="connsiteX13" fmla="*/ 890918 w 891659"/>
              <a:gd name="connsiteY13" fmla="*/ 307766 h 1473602"/>
              <a:gd name="connsiteX14" fmla="*/ 891659 w 891659"/>
              <a:gd name="connsiteY14" fmla="*/ 666865 h 1473602"/>
              <a:gd name="connsiteX15" fmla="*/ 842305 w 891659"/>
              <a:gd name="connsiteY15" fmla="*/ 691624 h 1473602"/>
              <a:gd name="connsiteX16" fmla="*/ 791165 w 891659"/>
              <a:gd name="connsiteY16" fmla="*/ 653414 h 1473602"/>
              <a:gd name="connsiteX17" fmla="*/ 699703 w 891659"/>
              <a:gd name="connsiteY17" fmla="*/ 637850 h 1473602"/>
              <a:gd name="connsiteX18" fmla="*/ 609804 w 891659"/>
              <a:gd name="connsiteY18" fmla="*/ 712102 h 1473602"/>
              <a:gd name="connsiteX19" fmla="*/ 600801 w 891659"/>
              <a:gd name="connsiteY19" fmla="*/ 743917 h 1473602"/>
              <a:gd name="connsiteX20" fmla="*/ 616695 w 891659"/>
              <a:gd name="connsiteY20" fmla="*/ 848143 h 1473602"/>
              <a:gd name="connsiteX21" fmla="*/ 805714 w 891659"/>
              <a:gd name="connsiteY21" fmla="*/ 882620 h 1473602"/>
              <a:gd name="connsiteX22" fmla="*/ 844748 w 891659"/>
              <a:gd name="connsiteY22" fmla="*/ 855225 h 1473602"/>
              <a:gd name="connsiteX23" fmla="*/ 887240 w 891659"/>
              <a:gd name="connsiteY23" fmla="*/ 868621 h 1473602"/>
              <a:gd name="connsiteX24" fmla="*/ 891028 w 891659"/>
              <a:gd name="connsiteY24" fmla="*/ 921023 h 1473602"/>
              <a:gd name="connsiteX25" fmla="*/ 890973 w 891659"/>
              <a:gd name="connsiteY25" fmla="*/ 1152590 h 1473602"/>
              <a:gd name="connsiteX26" fmla="*/ 863304 w 891659"/>
              <a:gd name="connsiteY26" fmla="*/ 1182785 h 1473602"/>
              <a:gd name="connsiteX27" fmla="*/ 555756 w 891659"/>
              <a:gd name="connsiteY27" fmla="*/ 1182565 h 1473602"/>
              <a:gd name="connsiteX28" fmla="*/ 491688 w 891659"/>
              <a:gd name="connsiteY28" fmla="*/ 1210536 h 1473602"/>
              <a:gd name="connsiteX29" fmla="*/ 528196 w 891659"/>
              <a:gd name="connsiteY29" fmla="*/ 1308395 h 1473602"/>
              <a:gd name="connsiteX30" fmla="*/ 546203 w 891659"/>
              <a:gd name="connsiteY30" fmla="*/ 1377815 h 1473602"/>
              <a:gd name="connsiteX31" fmla="*/ 351337 w 891659"/>
              <a:gd name="connsiteY31" fmla="*/ 1452012 h 1473602"/>
              <a:gd name="connsiteX32" fmla="*/ 313209 w 891659"/>
              <a:gd name="connsiteY32" fmla="*/ 1335213 h 1473602"/>
              <a:gd name="connsiteX33" fmla="*/ 360670 w 891659"/>
              <a:gd name="connsiteY33" fmla="*/ 1260770 h 1473602"/>
              <a:gd name="connsiteX34" fmla="*/ 352627 w 891659"/>
              <a:gd name="connsiteY34" fmla="*/ 1197360 h 1473602"/>
              <a:gd name="connsiteX35" fmla="*/ 272995 w 891659"/>
              <a:gd name="connsiteY35" fmla="*/ 1183471 h 1473602"/>
              <a:gd name="connsiteX36" fmla="*/ 20567 w 891659"/>
              <a:gd name="connsiteY36" fmla="*/ 1182428 h 1473602"/>
              <a:gd name="connsiteX37" fmla="*/ 336 w 891659"/>
              <a:gd name="connsiteY37" fmla="*/ 1162636 h 1473602"/>
              <a:gd name="connsiteX38" fmla="*/ 7 w 891659"/>
              <a:gd name="connsiteY38" fmla="*/ 303182 h 1473602"/>
              <a:gd name="connsiteX39" fmla="*/ 11206 w 891659"/>
              <a:gd name="connsiteY39" fmla="*/ 292009 h 1473602"/>
              <a:gd name="connsiteX40" fmla="*/ 209679 w 891659"/>
              <a:gd name="connsiteY40" fmla="*/ 292594 h 1473602"/>
              <a:gd name="connsiteX41" fmla="*/ 231057 w 891659"/>
              <a:gd name="connsiteY41" fmla="*/ 292640 h 1473602"/>
              <a:gd name="connsiteX42" fmla="*/ 308137 w 891659"/>
              <a:gd name="connsiteY42" fmla="*/ 289678 h 1473602"/>
              <a:gd name="connsiteX43" fmla="*/ 361225 w 891659"/>
              <a:gd name="connsiteY43" fmla="*/ 260306 h 1473602"/>
              <a:gd name="connsiteX44" fmla="*/ 362927 w 891659"/>
              <a:gd name="connsiteY44" fmla="*/ 231924 h 1473602"/>
              <a:gd name="connsiteX45" fmla="*/ 326611 w 891659"/>
              <a:gd name="connsiteY45" fmla="*/ 174553 h 1473602"/>
              <a:gd name="connsiteX46" fmla="*/ 310250 w 891659"/>
              <a:gd name="connsiteY46" fmla="*/ 75460 h 1473602"/>
              <a:gd name="connsiteX47" fmla="*/ 362323 w 891659"/>
              <a:gd name="connsiteY47" fmla="*/ 13752 h 1473602"/>
              <a:gd name="connsiteX48" fmla="*/ 427503 w 891659"/>
              <a:gd name="connsiteY48" fmla="*/ 223 h 147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250" h="5082">
                <a:moveTo>
                  <a:pt x="719" y="1398"/>
                </a:moveTo>
                <a:cubicBezTo>
                  <a:pt x="756" y="1401"/>
                  <a:pt x="792" y="1412"/>
                  <a:pt x="828" y="1431"/>
                </a:cubicBezTo>
                <a:cubicBezTo>
                  <a:pt x="908" y="1474"/>
                  <a:pt x="940" y="1610"/>
                  <a:pt x="869" y="1684"/>
                </a:cubicBezTo>
                <a:cubicBezTo>
                  <a:pt x="845" y="1709"/>
                  <a:pt x="824" y="1738"/>
                  <a:pt x="809" y="1770"/>
                </a:cubicBezTo>
                <a:cubicBezTo>
                  <a:pt x="796" y="1798"/>
                  <a:pt x="806" y="1838"/>
                  <a:pt x="835" y="1850"/>
                </a:cubicBezTo>
                <a:cubicBezTo>
                  <a:pt x="874" y="1867"/>
                  <a:pt x="903" y="1874"/>
                  <a:pt x="947" y="1873"/>
                </a:cubicBezTo>
                <a:cubicBezTo>
                  <a:pt x="1015" y="1872"/>
                  <a:pt x="1443" y="1875"/>
                  <a:pt x="1448" y="1874"/>
                </a:cubicBezTo>
                <a:lnTo>
                  <a:pt x="1467" y="1875"/>
                </a:lnTo>
                <a:lnTo>
                  <a:pt x="1475" y="1875"/>
                </a:lnTo>
                <a:lnTo>
                  <a:pt x="1477" y="1875"/>
                </a:lnTo>
                <a:lnTo>
                  <a:pt x="1489" y="1878"/>
                </a:lnTo>
                <a:lnTo>
                  <a:pt x="1490" y="1879"/>
                </a:lnTo>
                <a:lnTo>
                  <a:pt x="1493" y="1880"/>
                </a:lnTo>
                <a:cubicBezTo>
                  <a:pt x="1497" y="1884"/>
                  <a:pt x="1499" y="1890"/>
                  <a:pt x="1499" y="1897"/>
                </a:cubicBezTo>
                <a:cubicBezTo>
                  <a:pt x="1499" y="1921"/>
                  <a:pt x="1500" y="2398"/>
                  <a:pt x="1500" y="2480"/>
                </a:cubicBezTo>
                <a:cubicBezTo>
                  <a:pt x="1500" y="2509"/>
                  <a:pt x="1453" y="2548"/>
                  <a:pt x="1417" y="2520"/>
                </a:cubicBezTo>
                <a:cubicBezTo>
                  <a:pt x="1388" y="2499"/>
                  <a:pt x="1360" y="2478"/>
                  <a:pt x="1331" y="2458"/>
                </a:cubicBezTo>
                <a:cubicBezTo>
                  <a:pt x="1284" y="2426"/>
                  <a:pt x="1230" y="2421"/>
                  <a:pt x="1177" y="2433"/>
                </a:cubicBezTo>
                <a:cubicBezTo>
                  <a:pt x="1107" y="2448"/>
                  <a:pt x="1054" y="2487"/>
                  <a:pt x="1026" y="2553"/>
                </a:cubicBezTo>
                <a:cubicBezTo>
                  <a:pt x="1020" y="2570"/>
                  <a:pt x="1013" y="2587"/>
                  <a:pt x="1011" y="2605"/>
                </a:cubicBezTo>
                <a:cubicBezTo>
                  <a:pt x="1002" y="2664"/>
                  <a:pt x="1008" y="2718"/>
                  <a:pt x="1037" y="2774"/>
                </a:cubicBezTo>
                <a:cubicBezTo>
                  <a:pt x="1092" y="2875"/>
                  <a:pt x="1263" y="2918"/>
                  <a:pt x="1355" y="2830"/>
                </a:cubicBezTo>
                <a:cubicBezTo>
                  <a:pt x="1374" y="2812"/>
                  <a:pt x="1397" y="2797"/>
                  <a:pt x="1421" y="2785"/>
                </a:cubicBezTo>
                <a:cubicBezTo>
                  <a:pt x="1452" y="2770"/>
                  <a:pt x="1480" y="2776"/>
                  <a:pt x="1493" y="2807"/>
                </a:cubicBezTo>
                <a:cubicBezTo>
                  <a:pt x="1504" y="2835"/>
                  <a:pt x="1499" y="2862"/>
                  <a:pt x="1499" y="2892"/>
                </a:cubicBezTo>
                <a:cubicBezTo>
                  <a:pt x="1499" y="3017"/>
                  <a:pt x="1499" y="3142"/>
                  <a:pt x="1499" y="3267"/>
                </a:cubicBezTo>
                <a:cubicBezTo>
                  <a:pt x="1499" y="3313"/>
                  <a:pt x="1498" y="3313"/>
                  <a:pt x="1452" y="3316"/>
                </a:cubicBezTo>
                <a:cubicBezTo>
                  <a:pt x="1441" y="3316"/>
                  <a:pt x="1039" y="3316"/>
                  <a:pt x="935" y="3316"/>
                </a:cubicBezTo>
                <a:cubicBezTo>
                  <a:pt x="896" y="3316"/>
                  <a:pt x="855" y="3328"/>
                  <a:pt x="827" y="3361"/>
                </a:cubicBezTo>
                <a:cubicBezTo>
                  <a:pt x="786" y="3411"/>
                  <a:pt x="858" y="3481"/>
                  <a:pt x="889" y="3520"/>
                </a:cubicBezTo>
                <a:cubicBezTo>
                  <a:pt x="914" y="3552"/>
                  <a:pt x="925" y="3593"/>
                  <a:pt x="919" y="3633"/>
                </a:cubicBezTo>
                <a:cubicBezTo>
                  <a:pt x="898" y="3778"/>
                  <a:pt x="708" y="3829"/>
                  <a:pt x="591" y="3753"/>
                </a:cubicBezTo>
                <a:cubicBezTo>
                  <a:pt x="530" y="3714"/>
                  <a:pt x="505" y="3630"/>
                  <a:pt x="527" y="3564"/>
                </a:cubicBezTo>
                <a:cubicBezTo>
                  <a:pt x="542" y="3517"/>
                  <a:pt x="584" y="3486"/>
                  <a:pt x="607" y="3443"/>
                </a:cubicBezTo>
                <a:cubicBezTo>
                  <a:pt x="626" y="3407"/>
                  <a:pt x="634" y="3362"/>
                  <a:pt x="593" y="3340"/>
                </a:cubicBezTo>
                <a:cubicBezTo>
                  <a:pt x="553" y="3318"/>
                  <a:pt x="504" y="3318"/>
                  <a:pt x="459" y="3318"/>
                </a:cubicBezTo>
                <a:cubicBezTo>
                  <a:pt x="318" y="3316"/>
                  <a:pt x="176" y="3316"/>
                  <a:pt x="35" y="3316"/>
                </a:cubicBezTo>
                <a:cubicBezTo>
                  <a:pt x="1" y="3316"/>
                  <a:pt x="1" y="3316"/>
                  <a:pt x="1" y="3284"/>
                </a:cubicBezTo>
                <a:cubicBezTo>
                  <a:pt x="1" y="2855"/>
                  <a:pt x="1" y="1916"/>
                  <a:pt x="0" y="1890"/>
                </a:cubicBezTo>
                <a:cubicBezTo>
                  <a:pt x="0" y="1876"/>
                  <a:pt x="5" y="1871"/>
                  <a:pt x="19" y="1872"/>
                </a:cubicBezTo>
                <a:cubicBezTo>
                  <a:pt x="21" y="1872"/>
                  <a:pt x="161" y="1872"/>
                  <a:pt x="353" y="1873"/>
                </a:cubicBezTo>
                <a:lnTo>
                  <a:pt x="389" y="1873"/>
                </a:lnTo>
                <a:lnTo>
                  <a:pt x="518" y="1868"/>
                </a:lnTo>
                <a:cubicBezTo>
                  <a:pt x="551" y="1858"/>
                  <a:pt x="587" y="1853"/>
                  <a:pt x="608" y="1820"/>
                </a:cubicBezTo>
                <a:cubicBezTo>
                  <a:pt x="617" y="1805"/>
                  <a:pt x="617" y="1790"/>
                  <a:pt x="611" y="1774"/>
                </a:cubicBezTo>
                <a:cubicBezTo>
                  <a:pt x="596" y="1740"/>
                  <a:pt x="573" y="1710"/>
                  <a:pt x="549" y="1681"/>
                </a:cubicBezTo>
                <a:cubicBezTo>
                  <a:pt x="513" y="1636"/>
                  <a:pt x="506" y="1575"/>
                  <a:pt x="522" y="1520"/>
                </a:cubicBezTo>
                <a:cubicBezTo>
                  <a:pt x="535" y="1475"/>
                  <a:pt x="566" y="1441"/>
                  <a:pt x="610" y="1420"/>
                </a:cubicBezTo>
                <a:cubicBezTo>
                  <a:pt x="646" y="1403"/>
                  <a:pt x="683" y="1396"/>
                  <a:pt x="719" y="1398"/>
                </a:cubicBezTo>
                <a:close/>
                <a:moveTo>
                  <a:pt x="2163" y="877"/>
                </a:moveTo>
                <a:cubicBezTo>
                  <a:pt x="2206" y="841"/>
                  <a:pt x="2330" y="737"/>
                  <a:pt x="2481" y="611"/>
                </a:cubicBezTo>
                <a:lnTo>
                  <a:pt x="2521" y="577"/>
                </a:lnTo>
                <a:lnTo>
                  <a:pt x="2527" y="574"/>
                </a:lnTo>
                <a:cubicBezTo>
                  <a:pt x="2557" y="563"/>
                  <a:pt x="2580" y="580"/>
                  <a:pt x="2586" y="611"/>
                </a:cubicBezTo>
                <a:cubicBezTo>
                  <a:pt x="2592" y="636"/>
                  <a:pt x="2595" y="661"/>
                  <a:pt x="2593" y="686"/>
                </a:cubicBezTo>
                <a:cubicBezTo>
                  <a:pt x="2583" y="807"/>
                  <a:pt x="2717" y="904"/>
                  <a:pt x="2826" y="879"/>
                </a:cubicBezTo>
                <a:cubicBezTo>
                  <a:pt x="2855" y="873"/>
                  <a:pt x="2881" y="862"/>
                  <a:pt x="2905" y="847"/>
                </a:cubicBezTo>
                <a:cubicBezTo>
                  <a:pt x="2928" y="833"/>
                  <a:pt x="2948" y="815"/>
                  <a:pt x="2968" y="793"/>
                </a:cubicBezTo>
                <a:cubicBezTo>
                  <a:pt x="2980" y="780"/>
                  <a:pt x="2988" y="765"/>
                  <a:pt x="2997" y="750"/>
                </a:cubicBezTo>
                <a:cubicBezTo>
                  <a:pt x="3029" y="688"/>
                  <a:pt x="3026" y="626"/>
                  <a:pt x="2996" y="566"/>
                </a:cubicBezTo>
                <a:cubicBezTo>
                  <a:pt x="2972" y="521"/>
                  <a:pt x="2936" y="486"/>
                  <a:pt x="2884" y="472"/>
                </a:cubicBezTo>
                <a:cubicBezTo>
                  <a:pt x="2852" y="463"/>
                  <a:pt x="2819" y="456"/>
                  <a:pt x="2786" y="449"/>
                </a:cubicBezTo>
                <a:cubicBezTo>
                  <a:pt x="2754" y="442"/>
                  <a:pt x="2747" y="408"/>
                  <a:pt x="2754" y="384"/>
                </a:cubicBezTo>
                <a:lnTo>
                  <a:pt x="2757" y="379"/>
                </a:lnTo>
                <a:lnTo>
                  <a:pt x="2800" y="343"/>
                </a:lnTo>
                <a:cubicBezTo>
                  <a:pt x="2962" y="208"/>
                  <a:pt x="3113" y="81"/>
                  <a:pt x="3199" y="8"/>
                </a:cubicBezTo>
                <a:cubicBezTo>
                  <a:pt x="3213" y="-4"/>
                  <a:pt x="3220" y="-2"/>
                  <a:pt x="3232" y="11"/>
                </a:cubicBezTo>
                <a:cubicBezTo>
                  <a:pt x="3344" y="139"/>
                  <a:pt x="4090" y="1034"/>
                  <a:pt x="4104" y="1051"/>
                </a:cubicBezTo>
                <a:cubicBezTo>
                  <a:pt x="4113" y="1061"/>
                  <a:pt x="4111" y="1068"/>
                  <a:pt x="4102" y="1076"/>
                </a:cubicBezTo>
                <a:cubicBezTo>
                  <a:pt x="4087" y="1088"/>
                  <a:pt x="3841" y="1304"/>
                  <a:pt x="3736" y="1385"/>
                </a:cubicBezTo>
                <a:cubicBezTo>
                  <a:pt x="3698" y="1414"/>
                  <a:pt x="3685" y="1432"/>
                  <a:pt x="3652" y="1445"/>
                </a:cubicBezTo>
                <a:cubicBezTo>
                  <a:pt x="3626" y="1455"/>
                  <a:pt x="3600" y="1435"/>
                  <a:pt x="3594" y="1407"/>
                </a:cubicBezTo>
                <a:cubicBezTo>
                  <a:pt x="3589" y="1381"/>
                  <a:pt x="3595" y="1355"/>
                  <a:pt x="3597" y="1328"/>
                </a:cubicBezTo>
                <a:cubicBezTo>
                  <a:pt x="3606" y="1215"/>
                  <a:pt x="3502" y="1127"/>
                  <a:pt x="3400" y="1129"/>
                </a:cubicBezTo>
                <a:cubicBezTo>
                  <a:pt x="3304" y="1130"/>
                  <a:pt x="3218" y="1195"/>
                  <a:pt x="3184" y="1283"/>
                </a:cubicBezTo>
                <a:cubicBezTo>
                  <a:pt x="3144" y="1389"/>
                  <a:pt x="3207" y="1523"/>
                  <a:pt x="3321" y="1545"/>
                </a:cubicBezTo>
                <a:cubicBezTo>
                  <a:pt x="3352" y="1550"/>
                  <a:pt x="3382" y="1541"/>
                  <a:pt x="3411" y="1551"/>
                </a:cubicBezTo>
                <a:cubicBezTo>
                  <a:pt x="3435" y="1559"/>
                  <a:pt x="3460" y="1582"/>
                  <a:pt x="3449" y="1605"/>
                </a:cubicBezTo>
                <a:cubicBezTo>
                  <a:pt x="3437" y="1629"/>
                  <a:pt x="3417" y="1648"/>
                  <a:pt x="3382" y="1678"/>
                </a:cubicBezTo>
                <a:cubicBezTo>
                  <a:pt x="3278" y="1771"/>
                  <a:pt x="3168" y="1858"/>
                  <a:pt x="3062" y="1948"/>
                </a:cubicBezTo>
                <a:cubicBezTo>
                  <a:pt x="3046" y="1962"/>
                  <a:pt x="3038" y="1960"/>
                  <a:pt x="3025" y="1945"/>
                </a:cubicBezTo>
                <a:cubicBezTo>
                  <a:pt x="2943" y="1846"/>
                  <a:pt x="2861" y="1748"/>
                  <a:pt x="2777" y="1651"/>
                </a:cubicBezTo>
                <a:cubicBezTo>
                  <a:pt x="2751" y="1622"/>
                  <a:pt x="2721" y="1586"/>
                  <a:pt x="2682" y="1573"/>
                </a:cubicBezTo>
                <a:cubicBezTo>
                  <a:pt x="2647" y="1562"/>
                  <a:pt x="2622" y="1583"/>
                  <a:pt x="2607" y="1617"/>
                </a:cubicBezTo>
                <a:cubicBezTo>
                  <a:pt x="2596" y="1642"/>
                  <a:pt x="2589" y="1669"/>
                  <a:pt x="2584" y="1696"/>
                </a:cubicBezTo>
                <a:cubicBezTo>
                  <a:pt x="2577" y="1740"/>
                  <a:pt x="2556" y="1773"/>
                  <a:pt x="2521" y="1804"/>
                </a:cubicBezTo>
                <a:cubicBezTo>
                  <a:pt x="2467" y="1853"/>
                  <a:pt x="2382" y="1850"/>
                  <a:pt x="2329" y="1817"/>
                </a:cubicBezTo>
                <a:cubicBezTo>
                  <a:pt x="2286" y="1791"/>
                  <a:pt x="2257" y="1752"/>
                  <a:pt x="2237" y="1707"/>
                </a:cubicBezTo>
                <a:cubicBezTo>
                  <a:pt x="2230" y="1691"/>
                  <a:pt x="2230" y="1674"/>
                  <a:pt x="2226" y="1657"/>
                </a:cubicBezTo>
                <a:cubicBezTo>
                  <a:pt x="2224" y="1634"/>
                  <a:pt x="2227" y="1612"/>
                  <a:pt x="2235" y="1590"/>
                </a:cubicBezTo>
                <a:cubicBezTo>
                  <a:pt x="2258" y="1528"/>
                  <a:pt x="2316" y="1477"/>
                  <a:pt x="2388" y="1479"/>
                </a:cubicBezTo>
                <a:cubicBezTo>
                  <a:pt x="2417" y="1479"/>
                  <a:pt x="2446" y="1477"/>
                  <a:pt x="2475" y="1470"/>
                </a:cubicBezTo>
                <a:cubicBezTo>
                  <a:pt x="2512" y="1463"/>
                  <a:pt x="2539" y="1432"/>
                  <a:pt x="2538" y="1412"/>
                </a:cubicBezTo>
                <a:cubicBezTo>
                  <a:pt x="2536" y="1373"/>
                  <a:pt x="2526" y="1357"/>
                  <a:pt x="2503" y="1329"/>
                </a:cubicBezTo>
                <a:cubicBezTo>
                  <a:pt x="2409" y="1213"/>
                  <a:pt x="2175" y="930"/>
                  <a:pt x="2161" y="914"/>
                </a:cubicBezTo>
                <a:cubicBezTo>
                  <a:pt x="2154" y="907"/>
                  <a:pt x="2150" y="901"/>
                  <a:pt x="2150" y="896"/>
                </a:cubicBezTo>
                <a:lnTo>
                  <a:pt x="2153" y="891"/>
                </a:lnTo>
                <a:lnTo>
                  <a:pt x="2157" y="896"/>
                </a:lnTo>
                <a:lnTo>
                  <a:pt x="2155" y="889"/>
                </a:lnTo>
                <a:lnTo>
                  <a:pt x="2163" y="877"/>
                </a:lnTo>
                <a:close/>
                <a:moveTo>
                  <a:pt x="3056" y="4183"/>
                </a:moveTo>
                <a:cubicBezTo>
                  <a:pt x="3068" y="4171"/>
                  <a:pt x="3082" y="4167"/>
                  <a:pt x="3099" y="4170"/>
                </a:cubicBezTo>
                <a:cubicBezTo>
                  <a:pt x="3135" y="4175"/>
                  <a:pt x="3168" y="4189"/>
                  <a:pt x="3200" y="4204"/>
                </a:cubicBezTo>
                <a:cubicBezTo>
                  <a:pt x="3251" y="4226"/>
                  <a:pt x="3310" y="4218"/>
                  <a:pt x="3358" y="4191"/>
                </a:cubicBezTo>
                <a:cubicBezTo>
                  <a:pt x="3398" y="4169"/>
                  <a:pt x="3423" y="4132"/>
                  <a:pt x="3432" y="4088"/>
                </a:cubicBezTo>
                <a:cubicBezTo>
                  <a:pt x="3448" y="4013"/>
                  <a:pt x="3426" y="3949"/>
                  <a:pt x="3373" y="3892"/>
                </a:cubicBezTo>
                <a:cubicBezTo>
                  <a:pt x="3314" y="3829"/>
                  <a:pt x="3179" y="3832"/>
                  <a:pt x="3125" y="3914"/>
                </a:cubicBezTo>
                <a:cubicBezTo>
                  <a:pt x="3107" y="3942"/>
                  <a:pt x="3084" y="3967"/>
                  <a:pt x="3058" y="3989"/>
                </a:cubicBezTo>
                <a:cubicBezTo>
                  <a:pt x="3035" y="4007"/>
                  <a:pt x="2994" y="4007"/>
                  <a:pt x="2976" y="3984"/>
                </a:cubicBezTo>
                <a:cubicBezTo>
                  <a:pt x="2952" y="3953"/>
                  <a:pt x="2939" y="3928"/>
                  <a:pt x="2929" y="3887"/>
                </a:cubicBezTo>
                <a:cubicBezTo>
                  <a:pt x="2915" y="3825"/>
                  <a:pt x="2816" y="3438"/>
                  <a:pt x="2815" y="3433"/>
                </a:cubicBezTo>
                <a:cubicBezTo>
                  <a:pt x="2806" y="3392"/>
                  <a:pt x="2801" y="3389"/>
                  <a:pt x="2779" y="3395"/>
                </a:cubicBezTo>
                <a:cubicBezTo>
                  <a:pt x="2768" y="3397"/>
                  <a:pt x="2461" y="3475"/>
                  <a:pt x="2337" y="3505"/>
                </a:cubicBezTo>
                <a:cubicBezTo>
                  <a:pt x="2298" y="3514"/>
                  <a:pt x="2288" y="3514"/>
                  <a:pt x="2253" y="3530"/>
                </a:cubicBezTo>
                <a:cubicBezTo>
                  <a:pt x="2224" y="3543"/>
                  <a:pt x="2218" y="3569"/>
                  <a:pt x="2229" y="3595"/>
                </a:cubicBezTo>
                <a:cubicBezTo>
                  <a:pt x="2266" y="3632"/>
                  <a:pt x="2312" y="3659"/>
                  <a:pt x="2343" y="3702"/>
                </a:cubicBezTo>
                <a:cubicBezTo>
                  <a:pt x="2375" y="3748"/>
                  <a:pt x="2386" y="3808"/>
                  <a:pt x="2369" y="3861"/>
                </a:cubicBezTo>
                <a:cubicBezTo>
                  <a:pt x="2355" y="3906"/>
                  <a:pt x="2325" y="3944"/>
                  <a:pt x="2289" y="3972"/>
                </a:cubicBezTo>
                <a:cubicBezTo>
                  <a:pt x="2246" y="4005"/>
                  <a:pt x="2201" y="4019"/>
                  <a:pt x="2147" y="4018"/>
                </a:cubicBezTo>
                <a:cubicBezTo>
                  <a:pt x="2112" y="4017"/>
                  <a:pt x="2078" y="4010"/>
                  <a:pt x="2047" y="3996"/>
                </a:cubicBezTo>
                <a:cubicBezTo>
                  <a:pt x="1990" y="3969"/>
                  <a:pt x="1956" y="3922"/>
                  <a:pt x="1942" y="3864"/>
                </a:cubicBezTo>
                <a:cubicBezTo>
                  <a:pt x="1929" y="3812"/>
                  <a:pt x="1950" y="3758"/>
                  <a:pt x="1969" y="3711"/>
                </a:cubicBezTo>
                <a:cubicBezTo>
                  <a:pt x="1977" y="3690"/>
                  <a:pt x="1993" y="3664"/>
                  <a:pt x="1990" y="3641"/>
                </a:cubicBezTo>
                <a:cubicBezTo>
                  <a:pt x="1987" y="3620"/>
                  <a:pt x="1965" y="3610"/>
                  <a:pt x="1948" y="3610"/>
                </a:cubicBezTo>
                <a:cubicBezTo>
                  <a:pt x="1913" y="3611"/>
                  <a:pt x="1877" y="3620"/>
                  <a:pt x="1843" y="3629"/>
                </a:cubicBezTo>
                <a:cubicBezTo>
                  <a:pt x="1719" y="3660"/>
                  <a:pt x="1599" y="3689"/>
                  <a:pt x="1462" y="3724"/>
                </a:cubicBezTo>
                <a:cubicBezTo>
                  <a:pt x="1454" y="3726"/>
                  <a:pt x="1442" y="3728"/>
                  <a:pt x="1445" y="3741"/>
                </a:cubicBezTo>
                <a:cubicBezTo>
                  <a:pt x="1453" y="3769"/>
                  <a:pt x="1675" y="4659"/>
                  <a:pt x="1776" y="5061"/>
                </a:cubicBezTo>
                <a:cubicBezTo>
                  <a:pt x="1778" y="5070"/>
                  <a:pt x="1775" y="5085"/>
                  <a:pt x="1793" y="5082"/>
                </a:cubicBezTo>
                <a:cubicBezTo>
                  <a:pt x="1802" y="5079"/>
                  <a:pt x="2857" y="4814"/>
                  <a:pt x="3113" y="4751"/>
                </a:cubicBezTo>
                <a:cubicBezTo>
                  <a:pt x="3131" y="4746"/>
                  <a:pt x="3139" y="4740"/>
                  <a:pt x="3134" y="4719"/>
                </a:cubicBezTo>
                <a:cubicBezTo>
                  <a:pt x="3112" y="4612"/>
                  <a:pt x="3083" y="4507"/>
                  <a:pt x="3057" y="4400"/>
                </a:cubicBezTo>
                <a:cubicBezTo>
                  <a:pt x="3048" y="4359"/>
                  <a:pt x="3035" y="4318"/>
                  <a:pt x="3031" y="4276"/>
                </a:cubicBezTo>
                <a:cubicBezTo>
                  <a:pt x="3034" y="4243"/>
                  <a:pt x="3030" y="4210"/>
                  <a:pt x="3056" y="4183"/>
                </a:cubicBezTo>
                <a:close/>
                <a:moveTo>
                  <a:pt x="5147" y="2575"/>
                </a:moveTo>
                <a:cubicBezTo>
                  <a:pt x="5122" y="2579"/>
                  <a:pt x="4701" y="2605"/>
                  <a:pt x="4634" y="2606"/>
                </a:cubicBezTo>
                <a:cubicBezTo>
                  <a:pt x="4590" y="2607"/>
                  <a:pt x="4547" y="2605"/>
                  <a:pt x="4513" y="2570"/>
                </a:cubicBezTo>
                <a:cubicBezTo>
                  <a:pt x="4500" y="2551"/>
                  <a:pt x="4507" y="2528"/>
                  <a:pt x="4513" y="2509"/>
                </a:cubicBezTo>
                <a:cubicBezTo>
                  <a:pt x="4523" y="2479"/>
                  <a:pt x="4540" y="2453"/>
                  <a:pt x="4559" y="2429"/>
                </a:cubicBezTo>
                <a:cubicBezTo>
                  <a:pt x="4592" y="2391"/>
                  <a:pt x="4599" y="2345"/>
                  <a:pt x="4589" y="2298"/>
                </a:cubicBezTo>
                <a:cubicBezTo>
                  <a:pt x="4583" y="2271"/>
                  <a:pt x="4569" y="2243"/>
                  <a:pt x="4551" y="2222"/>
                </a:cubicBezTo>
                <a:cubicBezTo>
                  <a:pt x="4529" y="2197"/>
                  <a:pt x="4498" y="2185"/>
                  <a:pt x="4466" y="2174"/>
                </a:cubicBezTo>
                <a:cubicBezTo>
                  <a:pt x="4430" y="2163"/>
                  <a:pt x="4395" y="2164"/>
                  <a:pt x="4361" y="2171"/>
                </a:cubicBezTo>
                <a:cubicBezTo>
                  <a:pt x="4326" y="2178"/>
                  <a:pt x="4294" y="2193"/>
                  <a:pt x="4268" y="2218"/>
                </a:cubicBezTo>
                <a:cubicBezTo>
                  <a:pt x="4226" y="2258"/>
                  <a:pt x="4214" y="2309"/>
                  <a:pt x="4217" y="2365"/>
                </a:cubicBezTo>
                <a:cubicBezTo>
                  <a:pt x="4226" y="2404"/>
                  <a:pt x="4247" y="2436"/>
                  <a:pt x="4276" y="2466"/>
                </a:cubicBezTo>
                <a:cubicBezTo>
                  <a:pt x="4299" y="2488"/>
                  <a:pt x="4321" y="2514"/>
                  <a:pt x="4328" y="2548"/>
                </a:cubicBezTo>
                <a:cubicBezTo>
                  <a:pt x="4333" y="2576"/>
                  <a:pt x="4302" y="2606"/>
                  <a:pt x="4302" y="2606"/>
                </a:cubicBezTo>
                <a:cubicBezTo>
                  <a:pt x="4279" y="2621"/>
                  <a:pt x="4255" y="2624"/>
                  <a:pt x="4243" y="2628"/>
                </a:cubicBezTo>
                <a:cubicBezTo>
                  <a:pt x="4205" y="2639"/>
                  <a:pt x="3901" y="2663"/>
                  <a:pt x="3787" y="2666"/>
                </a:cubicBezTo>
                <a:cubicBezTo>
                  <a:pt x="3762" y="2667"/>
                  <a:pt x="3758" y="2671"/>
                  <a:pt x="3761" y="2697"/>
                </a:cubicBezTo>
                <a:cubicBezTo>
                  <a:pt x="3764" y="2725"/>
                  <a:pt x="3797" y="3152"/>
                  <a:pt x="3796" y="3188"/>
                </a:cubicBezTo>
                <a:cubicBezTo>
                  <a:pt x="3795" y="3220"/>
                  <a:pt x="3803" y="3236"/>
                  <a:pt x="3810" y="3255"/>
                </a:cubicBezTo>
                <a:cubicBezTo>
                  <a:pt x="3821" y="3285"/>
                  <a:pt x="3854" y="3287"/>
                  <a:pt x="3874" y="3272"/>
                </a:cubicBezTo>
                <a:cubicBezTo>
                  <a:pt x="3910" y="3245"/>
                  <a:pt x="3940" y="3210"/>
                  <a:pt x="3980" y="3190"/>
                </a:cubicBezTo>
                <a:cubicBezTo>
                  <a:pt x="4027" y="3166"/>
                  <a:pt x="4076" y="3163"/>
                  <a:pt x="4128" y="3181"/>
                </a:cubicBezTo>
                <a:cubicBezTo>
                  <a:pt x="4214" y="3210"/>
                  <a:pt x="4255" y="3276"/>
                  <a:pt x="4267" y="3359"/>
                </a:cubicBezTo>
                <a:cubicBezTo>
                  <a:pt x="4275" y="3408"/>
                  <a:pt x="4272" y="3459"/>
                  <a:pt x="4241" y="3503"/>
                </a:cubicBezTo>
                <a:cubicBezTo>
                  <a:pt x="4215" y="3558"/>
                  <a:pt x="4166" y="3584"/>
                  <a:pt x="4112" y="3599"/>
                </a:cubicBezTo>
                <a:cubicBezTo>
                  <a:pt x="4056" y="3615"/>
                  <a:pt x="4001" y="3609"/>
                  <a:pt x="3955" y="3569"/>
                </a:cubicBezTo>
                <a:cubicBezTo>
                  <a:pt x="3934" y="3552"/>
                  <a:pt x="3916" y="3534"/>
                  <a:pt x="3892" y="3520"/>
                </a:cubicBezTo>
                <a:cubicBezTo>
                  <a:pt x="3870" y="3507"/>
                  <a:pt x="3837" y="3529"/>
                  <a:pt x="3834" y="3555"/>
                </a:cubicBezTo>
                <a:cubicBezTo>
                  <a:pt x="3831" y="3584"/>
                  <a:pt x="3847" y="3989"/>
                  <a:pt x="3851" y="4051"/>
                </a:cubicBezTo>
                <a:cubicBezTo>
                  <a:pt x="3851" y="4064"/>
                  <a:pt x="3860" y="4066"/>
                  <a:pt x="3870" y="4066"/>
                </a:cubicBezTo>
                <a:cubicBezTo>
                  <a:pt x="3929" y="4063"/>
                  <a:pt x="5208" y="3977"/>
                  <a:pt x="5213" y="3977"/>
                </a:cubicBezTo>
                <a:cubicBezTo>
                  <a:pt x="5248" y="3977"/>
                  <a:pt x="5250" y="3940"/>
                  <a:pt x="5250" y="3936"/>
                </a:cubicBezTo>
                <a:cubicBezTo>
                  <a:pt x="5248" y="3892"/>
                  <a:pt x="5166" y="2638"/>
                  <a:pt x="5165" y="2595"/>
                </a:cubicBezTo>
                <a:cubicBezTo>
                  <a:pt x="5165" y="2582"/>
                  <a:pt x="5160" y="2572"/>
                  <a:pt x="5147" y="2575"/>
                </a:cubicBezTo>
                <a:close/>
              </a:path>
            </a:pathLst>
          </a:custGeom>
          <a:blipFill rotWithShape="1">
            <a:blip r:embed="rId2"/>
            <a:stretch>
              <a:fillRect/>
            </a:stretch>
          </a:blipFill>
          <a:ln w="3812" cap="flat">
            <a:noFill/>
            <a:prstDash val="solid"/>
            <a:miter/>
          </a:ln>
        </p:spPr>
        <p:txBody>
          <a:bodyPr wrap="square" rtlCol="0" anchor="ctr">
            <a:noAutofit/>
          </a:bodyPr>
          <a:p>
            <a:endParaRPr lang="en-US"/>
          </a:p>
        </p:txBody>
      </p:sp>
      <p:pic>
        <p:nvPicPr>
          <p:cNvPr id="71" name="Picture 70" descr="AI 4"/>
          <p:cNvPicPr>
            <a:picLocks noChangeAspect="1"/>
          </p:cNvPicPr>
          <p:nvPr/>
        </p:nvPicPr>
        <p:blipFill>
          <a:blip r:embed="rId3"/>
          <a:srcRect l="37778"/>
          <a:stretch>
            <a:fillRect/>
          </a:stretch>
        </p:blipFill>
        <p:spPr>
          <a:xfrm>
            <a:off x="8943340" y="4566285"/>
            <a:ext cx="2092960" cy="1883410"/>
          </a:xfrm>
          <a:prstGeom prst="flowChartConnector">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a:xfrm>
            <a:off x="8610600" y="6336030"/>
            <a:ext cx="2743200" cy="365125"/>
          </a:xfrm>
        </p:spPr>
        <p:txBody>
          <a:bodyPr/>
          <a:p>
            <a:fld id="{9B618960-8005-486C-9A75-10CB2AAC16F9}" type="slidenum">
              <a:rPr lang="en-US" smtClean="0"/>
            </a:fld>
            <a:endParaRPr lang="en-US"/>
          </a:p>
        </p:txBody>
      </p:sp>
      <p:pic>
        <p:nvPicPr>
          <p:cNvPr id="8" name="Picture 7"/>
          <p:cNvPicPr/>
          <p:nvPr/>
        </p:nvPicPr>
        <p:blipFill>
          <a:blip r:embed="rId1"/>
          <a:stretch>
            <a:fillRect/>
          </a:stretch>
        </p:blipFill>
        <p:spPr>
          <a:xfrm>
            <a:off x="5923280" y="2186305"/>
            <a:ext cx="5791200" cy="3985260"/>
          </a:xfrm>
          <a:prstGeom prst="rect">
            <a:avLst/>
          </a:prstGeom>
          <a:noFill/>
          <a:ln w="9525">
            <a:noFill/>
          </a:ln>
        </p:spPr>
      </p:pic>
      <p:sp>
        <p:nvSpPr>
          <p:cNvPr id="14" name="Rectangles 13"/>
          <p:cNvSpPr/>
          <p:nvPr/>
        </p:nvSpPr>
        <p:spPr>
          <a:xfrm>
            <a:off x="5922645" y="2186305"/>
            <a:ext cx="5791835" cy="3985260"/>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Hướng phát triển</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effectLst>
                  <a:outerShdw blurRad="38100" dist="19050" dir="2700000" algn="tl" rotWithShape="0">
                    <a:schemeClr val="dk1">
                      <a:alpha val="40000"/>
                    </a:schemeClr>
                  </a:outerShdw>
                </a:effectLst>
                <a:latin typeface="Elephant" panose="02020904090505020303" charset="0"/>
                <a:cs typeface="Elephant" panose="02020904090505020303" charset="0"/>
              </a:rPr>
              <a:t>2</a:t>
            </a:r>
            <a:endParaRPr lang="en-US" sz="3600">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03" name="Text Box 102"/>
          <p:cNvSpPr txBox="1"/>
          <p:nvPr/>
        </p:nvSpPr>
        <p:spPr>
          <a:xfrm>
            <a:off x="318135" y="1428115"/>
            <a:ext cx="9677400" cy="5077460"/>
          </a:xfrm>
          <a:prstGeom prst="rect">
            <a:avLst/>
          </a:prstGeom>
          <a:noFill/>
          <a:ln w="9525">
            <a:noFill/>
          </a:ln>
        </p:spPr>
        <p:txBody>
          <a:bodyPr wrap="square">
            <a:spAutoFit/>
          </a:bodyPr>
          <a:p>
            <a:pPr indent="0" algn="just"/>
            <a:r>
              <a:rPr lang="en-US" sz="3200" b="1">
                <a:latin typeface="Times New Roman" panose="02020603050405020304" charset="0"/>
                <a:ea typeface="SimSun" panose="02010600030101010101" pitchFamily="2" charset="-122"/>
                <a:cs typeface="Times New Roman" panose="02020603050405020304" charset="0"/>
              </a:rPr>
              <a:t>Hướng phát triển cho đề tài:</a:t>
            </a:r>
            <a:endParaRPr lang="en-US" sz="3200" b="1">
              <a:latin typeface="Times New Roman" panose="02020603050405020304" charset="0"/>
              <a:ea typeface="SimSun" panose="02010600030101010101" pitchFamily="2" charset="-122"/>
              <a:cs typeface="Times New Roman" panose="02020603050405020304" charset="0"/>
            </a:endParaRPr>
          </a:p>
          <a:p>
            <a:pPr indent="0" algn="just"/>
            <a:endParaRPr lang="en-US" sz="2000" b="0">
              <a:latin typeface="Times New Roman" panose="02020603050405020304" charset="0"/>
              <a:ea typeface="SimSun" panose="02010600030101010101" pitchFamily="2" charset="-122"/>
              <a:cs typeface="Times New Roman" panose="02020603050405020304" charset="0"/>
            </a:endParaRPr>
          </a:p>
          <a:p>
            <a:pPr indent="0" algn="just"/>
            <a:endParaRPr lang="en-US" sz="2000" b="0">
              <a:latin typeface="Times New Roman" panose="02020603050405020304" charset="0"/>
              <a:ea typeface="SimSun" panose="02010600030101010101" pitchFamily="2" charset="-122"/>
              <a:cs typeface="Times New Roman" panose="02020603050405020304" charset="0"/>
            </a:endParaRPr>
          </a:p>
          <a:p>
            <a:pPr marL="342900" indent="-342900" algn="just">
              <a:buFont typeface="Wingdings" panose="05000000000000000000" charset="0"/>
              <a:buChar char="v"/>
            </a:pPr>
            <a:r>
              <a:rPr lang="en-US" sz="2100" b="0">
                <a:latin typeface="Times New Roman" panose="02020603050405020304" charset="0"/>
                <a:ea typeface="SimSun" panose="02010600030101010101" pitchFamily="2" charset="-122"/>
                <a:cs typeface="Times New Roman" panose="02020603050405020304" charset="0"/>
              </a:rPr>
              <a:t>Xây dựng một hệ thống nhận diện khuôn mặt cho nhiều đối tượng hơn, tốt nhất là các đối tượng có cùng một lĩnh vực để hệ thống có thể dễ dàng ứng dựng trong thực tế.</a:t>
            </a:r>
            <a:endParaRPr lang="en-US" sz="2100" b="0">
              <a:latin typeface="Times New Roman" panose="02020603050405020304" charset="0"/>
              <a:ea typeface="SimSun" panose="02010600030101010101" pitchFamily="2" charset="-122"/>
              <a:cs typeface="Times New Roman" panose="02020603050405020304" charset="0"/>
            </a:endParaRPr>
          </a:p>
          <a:p>
            <a:pPr marL="342900" indent="-342900" algn="just">
              <a:buFont typeface="Wingdings" panose="05000000000000000000" charset="0"/>
              <a:buChar char="v"/>
            </a:pPr>
            <a:r>
              <a:rPr lang="en-US" sz="2100" b="0">
                <a:latin typeface="Times New Roman" panose="02020603050405020304" charset="0"/>
                <a:ea typeface="SimSun" panose="02010600030101010101" pitchFamily="2" charset="-122"/>
                <a:cs typeface="Times New Roman" panose="02020603050405020304" charset="0"/>
              </a:rPr>
              <a:t>Cải thiện tốc độ nhận diện, ứng dụng realtime</a:t>
            </a:r>
            <a:endParaRPr lang="en-US" sz="2100" b="0">
              <a:latin typeface="Times New Roman" panose="02020603050405020304" charset="0"/>
              <a:ea typeface="SimSun" panose="02010600030101010101" pitchFamily="2" charset="-122"/>
              <a:cs typeface="Times New Roman" panose="02020603050405020304" charset="0"/>
            </a:endParaRPr>
          </a:p>
          <a:p>
            <a:pPr marL="342900" indent="-342900" algn="just">
              <a:buFont typeface="Wingdings" panose="05000000000000000000" charset="0"/>
              <a:buChar char="v"/>
            </a:pPr>
            <a:r>
              <a:rPr lang="en-US" sz="2100" b="0">
                <a:latin typeface="Times New Roman" panose="02020603050405020304" charset="0"/>
                <a:ea typeface="SimSun" panose="02010600030101010101" pitchFamily="2" charset="-122"/>
                <a:cs typeface="Times New Roman" panose="02020603050405020304" charset="0"/>
              </a:rPr>
              <a:t>Ứng dựng thuật toán của các bài toán về Object Detection để có thể nhận diện được cho nhiều đối tượng khác nhau trong một khung ảnh.</a:t>
            </a:r>
            <a:endParaRPr lang="en-US" sz="2100" b="0">
              <a:latin typeface="Times New Roman" panose="02020603050405020304" charset="0"/>
              <a:ea typeface="SimSun" panose="02010600030101010101" pitchFamily="2" charset="-122"/>
              <a:cs typeface="Times New Roman" panose="02020603050405020304" charset="0"/>
            </a:endParaRPr>
          </a:p>
          <a:p>
            <a:pPr marL="342900" indent="-342900" algn="just">
              <a:buFont typeface="Wingdings" panose="05000000000000000000" charset="0"/>
              <a:buChar char="v"/>
            </a:pPr>
            <a:r>
              <a:rPr lang="en-US" sz="2100" b="0">
                <a:latin typeface="Times New Roman" panose="02020603050405020304" charset="0"/>
                <a:ea typeface="SimSun" panose="02010600030101010101" pitchFamily="2" charset="-122"/>
                <a:cs typeface="Times New Roman" panose="02020603050405020304" charset="0"/>
              </a:rPr>
              <a:t>Tăng độ chính xác của model.</a:t>
            </a:r>
            <a:endParaRPr lang="en-US" sz="2100" b="0">
              <a:latin typeface="Times New Roman" panose="02020603050405020304" charset="0"/>
              <a:ea typeface="SimSun" panose="02010600030101010101" pitchFamily="2" charset="-122"/>
              <a:cs typeface="Times New Roman" panose="02020603050405020304" charset="0"/>
            </a:endParaRPr>
          </a:p>
          <a:p>
            <a:pPr marL="342900" indent="-342900" algn="just">
              <a:buFont typeface="Wingdings" panose="05000000000000000000" charset="0"/>
              <a:buChar char="v"/>
            </a:pPr>
            <a:r>
              <a:rPr lang="en-US" sz="2100" b="0">
                <a:latin typeface="Times New Roman" panose="02020603050405020304" charset="0"/>
                <a:ea typeface="SimSun" panose="02010600030101010101" pitchFamily="2" charset="-122"/>
                <a:cs typeface="Times New Roman" panose="02020603050405020304" charset="0"/>
              </a:rPr>
              <a:t>Áp dụng thêm các loại kiến trúc khác nhau của CNN để tạo ra một model có độ phức tạp cao hơn và độ chính xác cũng tăng lên.</a:t>
            </a:r>
            <a:endParaRPr lang="en-US" sz="2100" b="0">
              <a:latin typeface="Times New Roman" panose="02020603050405020304" charset="0"/>
              <a:ea typeface="SimSun" panose="02010600030101010101" pitchFamily="2" charset="-122"/>
              <a:cs typeface="Times New Roman" panose="02020603050405020304" charset="0"/>
            </a:endParaRPr>
          </a:p>
          <a:p>
            <a:pPr marL="342900" indent="-342900" algn="just">
              <a:buFont typeface="Wingdings" panose="05000000000000000000" charset="0"/>
              <a:buChar char="v"/>
            </a:pPr>
            <a:r>
              <a:rPr lang="en-US" sz="2100" b="0">
                <a:latin typeface="Times New Roman" panose="02020603050405020304" charset="0"/>
                <a:ea typeface="SimSun" panose="02010600030101010101" pitchFamily="2" charset="-122"/>
                <a:cs typeface="Times New Roman" panose="02020603050405020304" charset="0"/>
              </a:rPr>
              <a:t>Bên cạnh xử lý các tập dữ liệu 2D, ta sẽ huấn luyện các tập dữ liệu 3D, các khuôn mặt 3D.</a:t>
            </a:r>
            <a:endParaRPr lang="en-US" sz="2100" b="0">
              <a:latin typeface="Times New Roman" panose="02020603050405020304" charset="0"/>
              <a:ea typeface="SimSun" panose="02010600030101010101" pitchFamily="2" charset="-122"/>
              <a:cs typeface="Times New Roman" panose="02020603050405020304" charset="0"/>
            </a:endParaRPr>
          </a:p>
          <a:p>
            <a:pPr marL="342900" indent="-342900" algn="just">
              <a:buFont typeface="Wingdings" panose="05000000000000000000" charset="0"/>
              <a:buChar char="v"/>
            </a:pPr>
            <a:r>
              <a:rPr lang="en-US" sz="2100" b="0">
                <a:latin typeface="Times New Roman" panose="02020603050405020304" charset="0"/>
                <a:ea typeface="SimSun" panose="02010600030101010101" pitchFamily="2" charset="-122"/>
                <a:cs typeface="Times New Roman" panose="02020603050405020304" charset="0"/>
              </a:rPr>
              <a:t>Xây dựng model nhận diện chính xác khuôn mặt 3D, loại bỏ nhận diện các khuôn mặt 2D để trách trộm cắp.</a:t>
            </a:r>
            <a:endParaRPr lang="en-US" sz="2100" b="0">
              <a:latin typeface="Times New Roman" panose="02020603050405020304" charset="0"/>
              <a:ea typeface="SimSun" panose="02010600030101010101" pitchFamily="2" charset="-122"/>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7" name="Vertical Scroll 6"/>
          <p:cNvSpPr/>
          <p:nvPr/>
        </p:nvSpPr>
        <p:spPr>
          <a:xfrm>
            <a:off x="1633855" y="423545"/>
            <a:ext cx="8924290" cy="5932805"/>
          </a:xfrm>
          <a:prstGeom prst="verticalScroll">
            <a:avLst/>
          </a:prstGeom>
          <a:gradFill>
            <a:gsLst>
              <a:gs pos="0">
                <a:schemeClr val="bg1">
                  <a:lumMod val="50000"/>
                  <a:alpha val="85000"/>
                </a:schemeClr>
              </a:gs>
              <a:gs pos="60000">
                <a:schemeClr val="bg1">
                  <a:lumMod val="65000"/>
                  <a:alpha val="85000"/>
                </a:schemeClr>
              </a:gs>
              <a:gs pos="100000">
                <a:schemeClr val="bg1">
                  <a:lumMod val="75000"/>
                  <a:alpha val="85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218180" y="509905"/>
            <a:ext cx="6907530" cy="583565"/>
          </a:xfrm>
          <a:prstGeom prst="rect">
            <a:avLst/>
          </a:prstGeom>
          <a:noFill/>
        </p:spPr>
        <p:txBody>
          <a:bodyPr wrap="square" rtlCol="0">
            <a:spAutoFit/>
          </a:bodyPr>
          <a:p>
            <a:r>
              <a:rPr lang="en-US" sz="32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TÀI LIỆU THAM KHẢO </a:t>
            </a:r>
            <a:endParaRPr lang="en-US" sz="3200" b="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sp>
        <p:nvSpPr>
          <p:cNvPr id="3" name="Text Box 2"/>
          <p:cNvSpPr txBox="1"/>
          <p:nvPr/>
        </p:nvSpPr>
        <p:spPr>
          <a:xfrm>
            <a:off x="2499360" y="1282700"/>
            <a:ext cx="7243445" cy="4707890"/>
          </a:xfrm>
          <a:prstGeom prst="rect">
            <a:avLst/>
          </a:prstGeom>
          <a:noFill/>
        </p:spPr>
        <p:txBody>
          <a:bodyPr wrap="square" rtlCol="0" anchor="t">
            <a:spAutoFit/>
          </a:bodyPr>
          <a:p>
            <a:pPr algn="just"/>
            <a:r>
              <a:rPr lang="en-US" sz="2000" dirty="0" smtClean="0">
                <a:solidFill>
                  <a:srgbClr val="FF0000"/>
                </a:solidFill>
                <a:latin typeface="Times New Roman" panose="02020603050405020304" charset="0"/>
                <a:cs typeface="Times New Roman" panose="02020603050405020304" charset="0"/>
                <a:sym typeface="+mn-ea"/>
              </a:rPr>
              <a:t>[</a:t>
            </a:r>
            <a:r>
              <a:rPr lang="en-US" sz="2000" dirty="0" smtClean="0">
                <a:solidFill>
                  <a:srgbClr val="FF0000"/>
                </a:solidFill>
                <a:latin typeface="Times New Roman" panose="02020603050405020304" charset="0"/>
                <a:ea typeface="BIZ UDPMincho Medium" panose="02020500000000000000" charset="-128"/>
                <a:cs typeface="Times New Roman" panose="02020603050405020304" charset="0"/>
                <a:sym typeface="+mn-ea"/>
              </a:rPr>
              <a:t>1]</a:t>
            </a:r>
            <a:r>
              <a:rPr lang="en-US" sz="2000" dirty="0" smtClean="0">
                <a:latin typeface="Times New Roman" panose="02020603050405020304" charset="0"/>
                <a:ea typeface="BIZ UDPMincho Medium" panose="02020500000000000000" charset="-128"/>
                <a:cs typeface="Times New Roman" panose="02020603050405020304" charset="0"/>
                <a:sym typeface="+mn-ea"/>
              </a:rPr>
              <a:t> </a:t>
            </a:r>
            <a:r>
              <a:rPr lang="en-US" sz="2000">
                <a:latin typeface="Times New Roman" panose="02020603050405020304" charset="0"/>
                <a:cs typeface="Times New Roman" panose="02020603050405020304" charset="0"/>
                <a:sym typeface="+mn-ea"/>
              </a:rPr>
              <a:t>Karen Simonyan &amp; Andrew Zisserman, Very deep convolutional networks for large-scale image recognition, 10/04/2015.</a:t>
            </a:r>
            <a:endParaRPr lang="en-US" sz="2000" b="0">
              <a:latin typeface="Times New Roman" panose="02020603050405020304" charset="0"/>
              <a:ea typeface="Times New Roman" panose="02020603050405020304" charset="0"/>
              <a:cs typeface="Times New Roman" panose="02020603050405020304" charset="0"/>
            </a:endParaRPr>
          </a:p>
          <a:p>
            <a:pPr algn="just"/>
            <a:endParaRPr lang="en-US" sz="2000" dirty="0" smtClean="0">
              <a:latin typeface="Times New Roman" panose="02020603050405020304" charset="0"/>
              <a:ea typeface="BIZ UDPMincho Medium" panose="02020500000000000000" charset="-128"/>
              <a:cs typeface="Times New Roman" panose="02020603050405020304" charset="0"/>
            </a:endParaRPr>
          </a:p>
          <a:p>
            <a:pPr algn="just"/>
            <a:r>
              <a:rPr lang="en-US" sz="2000" dirty="0" smtClean="0">
                <a:solidFill>
                  <a:srgbClr val="FF0000"/>
                </a:solidFill>
                <a:latin typeface="Times New Roman" panose="02020603050405020304" charset="0"/>
                <a:ea typeface="BIZ UDPMincho Medium" panose="02020500000000000000" charset="-128"/>
                <a:cs typeface="Times New Roman" panose="02020603050405020304" charset="0"/>
                <a:sym typeface="+mn-ea"/>
              </a:rPr>
              <a:t>[2] </a:t>
            </a:r>
            <a:r>
              <a:rPr lang="en-US" sz="2000" smtClean="0">
                <a:latin typeface="Times New Roman" panose="02020603050405020304" charset="0"/>
                <a:ea typeface="BIZ UDPMincho Medium" panose="02020500000000000000" charset="-128"/>
                <a:cs typeface="Times New Roman" panose="02020603050405020304" charset="0"/>
                <a:sym typeface="+mn-ea"/>
              </a:rPr>
              <a:t>Srikanth Tammina, Transfer learning using VGG-16 with Deep  Convolutional Neural Network for Classifying Images, 10/2019.</a:t>
            </a:r>
            <a:endParaRPr lang="en-US" sz="2000" smtClean="0">
              <a:latin typeface="Times New Roman" panose="02020603050405020304" charset="0"/>
              <a:ea typeface="BIZ UDPMincho Medium" panose="02020500000000000000" charset="-128"/>
              <a:cs typeface="Times New Roman" panose="02020603050405020304" charset="0"/>
              <a:sym typeface="+mn-ea"/>
            </a:endParaRPr>
          </a:p>
          <a:p>
            <a:pPr algn="just"/>
            <a:endParaRPr lang="en-US" sz="2000" dirty="0" smtClean="0">
              <a:latin typeface="Times New Roman" panose="02020603050405020304" charset="0"/>
              <a:ea typeface="BIZ UDPMincho Medium" panose="02020500000000000000" charset="-128"/>
              <a:cs typeface="Times New Roman" panose="02020603050405020304" charset="0"/>
            </a:endParaRPr>
          </a:p>
          <a:p>
            <a:pPr algn="just"/>
            <a:r>
              <a:rPr lang="en-US" sz="2000" dirty="0" smtClean="0">
                <a:solidFill>
                  <a:srgbClr val="FF0000"/>
                </a:solidFill>
                <a:latin typeface="Times New Roman" panose="02020603050405020304" charset="0"/>
                <a:ea typeface="BIZ UDPMincho Medium" panose="02020500000000000000" charset="-128"/>
                <a:cs typeface="Times New Roman" panose="02020603050405020304" charset="0"/>
                <a:sym typeface="+mn-ea"/>
              </a:rPr>
              <a:t>[</a:t>
            </a:r>
            <a:r>
              <a:rPr lang="en-US" sz="2000" dirty="0">
                <a:solidFill>
                  <a:srgbClr val="FF0000"/>
                </a:solidFill>
                <a:latin typeface="Times New Roman" panose="02020603050405020304" charset="0"/>
                <a:ea typeface="BIZ UDPMincho Medium" panose="02020500000000000000" charset="-128"/>
                <a:cs typeface="Times New Roman" panose="02020603050405020304" charset="0"/>
                <a:sym typeface="+mn-ea"/>
              </a:rPr>
              <a:t>3]</a:t>
            </a:r>
            <a:r>
              <a:rPr lang="en-US" sz="2000" dirty="0">
                <a:latin typeface="Times New Roman" panose="02020603050405020304" charset="0"/>
                <a:ea typeface="BIZ UDPMincho Medium" panose="02020500000000000000" charset="-128"/>
                <a:cs typeface="Times New Roman" panose="02020603050405020304" charset="0"/>
                <a:sym typeface="+mn-ea"/>
              </a:rPr>
              <a:t> Senthamizh Selvi.R, Face Recognition Using Haar - Cascade Classifier for Criminal Identification, 04/2019.</a:t>
            </a:r>
            <a:endParaRPr lang="en-US" sz="2000" dirty="0">
              <a:latin typeface="Times New Roman" panose="02020603050405020304" charset="0"/>
              <a:ea typeface="BIZ UDPMincho Medium" panose="02020500000000000000" charset="-128"/>
              <a:cs typeface="Times New Roman" panose="02020603050405020304" charset="0"/>
              <a:sym typeface="+mn-ea"/>
            </a:endParaRPr>
          </a:p>
          <a:p>
            <a:pPr algn="just"/>
            <a:endParaRPr lang="en-US" sz="2000" dirty="0">
              <a:latin typeface="Times New Roman" panose="02020603050405020304" charset="0"/>
              <a:ea typeface="BIZ UDPMincho Medium" panose="02020500000000000000" charset="-128"/>
              <a:cs typeface="Times New Roman" panose="02020603050405020304" charset="0"/>
              <a:sym typeface="+mn-ea"/>
            </a:endParaRPr>
          </a:p>
          <a:p>
            <a:pPr algn="just"/>
            <a:r>
              <a:rPr lang="en-US" sz="2000" dirty="0" smtClean="0">
                <a:solidFill>
                  <a:srgbClr val="FF0000"/>
                </a:solidFill>
                <a:latin typeface="Times New Roman" panose="02020603050405020304" charset="0"/>
                <a:ea typeface="BIZ UDPMincho Medium" panose="02020500000000000000" charset="-128"/>
                <a:cs typeface="Times New Roman" panose="02020603050405020304" charset="0"/>
                <a:sym typeface="+mn-ea"/>
              </a:rPr>
              <a:t>[</a:t>
            </a:r>
            <a:r>
              <a:rPr lang="en-US" sz="2000" dirty="0">
                <a:solidFill>
                  <a:srgbClr val="FF0000"/>
                </a:solidFill>
                <a:latin typeface="Times New Roman" panose="02020603050405020304" charset="0"/>
                <a:ea typeface="BIZ UDPMincho Medium" panose="02020500000000000000" charset="-128"/>
                <a:cs typeface="Times New Roman" panose="02020603050405020304" charset="0"/>
                <a:sym typeface="+mn-ea"/>
              </a:rPr>
              <a:t>4] </a:t>
            </a:r>
            <a:r>
              <a:rPr lang="en-US" sz="2000" dirty="0">
                <a:latin typeface="Times New Roman" panose="02020603050405020304" charset="0"/>
                <a:ea typeface="BIZ UDPMincho Medium" panose="02020500000000000000" charset="-128"/>
                <a:cs typeface="Times New Roman" panose="02020603050405020304" charset="0"/>
                <a:sym typeface="+mn-ea"/>
              </a:rPr>
              <a:t>Wei-Lun Chao, Face Recognition.</a:t>
            </a:r>
            <a:endParaRPr lang="en-US" sz="2000" dirty="0">
              <a:latin typeface="Times New Roman" panose="02020603050405020304" charset="0"/>
              <a:ea typeface="BIZ UDPMincho Medium" panose="02020500000000000000" charset="-128"/>
              <a:cs typeface="Times New Roman" panose="02020603050405020304" charset="0"/>
              <a:sym typeface="+mn-ea"/>
            </a:endParaRPr>
          </a:p>
          <a:p>
            <a:pPr algn="just"/>
            <a:endParaRPr lang="en-US" sz="2000" dirty="0" smtClean="0">
              <a:latin typeface="Times New Roman" panose="02020603050405020304" charset="0"/>
              <a:ea typeface="BIZ UDPMincho Medium" panose="02020500000000000000" charset="-128"/>
              <a:cs typeface="Times New Roman" panose="02020603050405020304" charset="0"/>
            </a:endParaRPr>
          </a:p>
          <a:p>
            <a:pPr algn="just"/>
            <a:r>
              <a:rPr lang="en-US" sz="2000" dirty="0" smtClean="0">
                <a:solidFill>
                  <a:srgbClr val="FF0000"/>
                </a:solidFill>
                <a:latin typeface="Times New Roman" panose="02020603050405020304" charset="0"/>
                <a:ea typeface="BIZ UDPMincho Medium" panose="02020500000000000000" charset="-128"/>
                <a:cs typeface="Times New Roman" panose="02020603050405020304" charset="0"/>
                <a:sym typeface="+mn-ea"/>
              </a:rPr>
              <a:t>[5</a:t>
            </a:r>
            <a:r>
              <a:rPr lang="en-US" sz="2000" dirty="0">
                <a:solidFill>
                  <a:srgbClr val="FF0000"/>
                </a:solidFill>
                <a:latin typeface="Times New Roman" panose="02020603050405020304" charset="0"/>
                <a:ea typeface="BIZ UDPMincho Medium" panose="02020500000000000000" charset="-128"/>
                <a:cs typeface="Times New Roman" panose="02020603050405020304" charset="0"/>
                <a:sym typeface="+mn-ea"/>
              </a:rPr>
              <a:t>] </a:t>
            </a:r>
            <a:r>
              <a:rPr lang="en-US" sz="2000" dirty="0">
                <a:latin typeface="Times New Roman" panose="02020603050405020304" charset="0"/>
                <a:ea typeface="BIZ UDPMincho Medium" panose="02020500000000000000" charset="-128"/>
                <a:cs typeface="Times New Roman" panose="02020603050405020304" charset="0"/>
                <a:sym typeface="+mn-ea"/>
              </a:rPr>
              <a:t>Sefik Ilkin Serengil, Deep Face Recognition with Keras, 08/2018.</a:t>
            </a:r>
            <a:endParaRPr lang="en-US" sz="2000" dirty="0">
              <a:latin typeface="Times New Roman" panose="02020603050405020304" charset="0"/>
              <a:ea typeface="BIZ UDPMincho Medium" panose="02020500000000000000" charset="-128"/>
              <a:cs typeface="Times New Roman" panose="02020603050405020304" charset="0"/>
              <a:sym typeface="+mn-ea"/>
            </a:endParaRPr>
          </a:p>
          <a:p>
            <a:pPr algn="just"/>
            <a:endParaRPr lang="en-US" sz="2000" dirty="0">
              <a:latin typeface="Times New Roman" panose="02020603050405020304" charset="0"/>
              <a:ea typeface="BIZ UDPMincho Medium" panose="02020500000000000000" charset="-128"/>
              <a:cs typeface="Times New Roman" panose="02020603050405020304" charset="0"/>
              <a:sym typeface="+mn-ea"/>
            </a:endParaRPr>
          </a:p>
          <a:p>
            <a:pPr algn="just"/>
            <a:r>
              <a:rPr lang="en-US" sz="2000" dirty="0">
                <a:solidFill>
                  <a:srgbClr val="FF0000"/>
                </a:solidFill>
                <a:latin typeface="Times New Roman" panose="02020603050405020304" charset="0"/>
                <a:ea typeface="BIZ UDPMincho Medium" panose="02020500000000000000" charset="-128"/>
                <a:cs typeface="Times New Roman" panose="02020603050405020304" charset="0"/>
                <a:sym typeface="+mn-ea"/>
              </a:rPr>
              <a:t>[6]</a:t>
            </a:r>
            <a:r>
              <a:rPr lang="en-US" sz="2000" dirty="0">
                <a:latin typeface="Times New Roman" panose="02020603050405020304" charset="0"/>
                <a:ea typeface="BIZ UDPMincho Medium" panose="02020500000000000000" charset="-128"/>
                <a:cs typeface="Times New Roman" panose="02020603050405020304" charset="0"/>
                <a:sym typeface="+mn-ea"/>
              </a:rPr>
              <a:t> Jason Brownlee, How to Perform Face Recognition With VGGFace2 in Keras, 08/2020.</a:t>
            </a:r>
            <a:endParaRPr lang="en-US" sz="2000" dirty="0">
              <a:latin typeface="Times New Roman" panose="02020603050405020304" charset="0"/>
              <a:ea typeface="BIZ UDPMincho Medium" panose="02020500000000000000" charset="-128"/>
              <a:cs typeface="Times New Roman" panose="02020603050405020304" charset="0"/>
              <a:sym typeface="+mn-ea"/>
            </a:endParaRPr>
          </a:p>
        </p:txBody>
      </p:sp>
      <p:grpSp>
        <p:nvGrpSpPr>
          <p:cNvPr id="199" name="Group 198"/>
          <p:cNvGrpSpPr/>
          <p:nvPr/>
        </p:nvGrpSpPr>
        <p:grpSpPr>
          <a:xfrm>
            <a:off x="10285730" y="0"/>
            <a:ext cx="956945" cy="849630"/>
            <a:chOff x="4733216" y="3486970"/>
            <a:chExt cx="7836692" cy="5830833"/>
          </a:xfrm>
          <a:solidFill>
            <a:schemeClr val="bg1"/>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3A59"/>
        </a:solidFill>
        <a:effectLst/>
      </p:bgPr>
    </p:bg>
    <p:spTree>
      <p:nvGrpSpPr>
        <p:cNvPr id="1" name=""/>
        <p:cNvGrpSpPr/>
        <p:nvPr/>
      </p:nvGrpSpPr>
      <p:grpSpPr/>
      <p:sp>
        <p:nvSpPr>
          <p:cNvPr id="10" name="Rectangles 9"/>
          <p:cNvSpPr/>
          <p:nvPr/>
        </p:nvSpPr>
        <p:spPr>
          <a:xfrm>
            <a:off x="3676650" y="765810"/>
            <a:ext cx="8515350" cy="3169285"/>
          </a:xfrm>
          <a:prstGeom prst="rect">
            <a:avLst/>
          </a:prstGeom>
          <a:solidFill>
            <a:srgbClr val="00519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2" name="Slide Number Placeholder 1"/>
          <p:cNvSpPr>
            <a:spLocks noGrp="1"/>
          </p:cNvSpPr>
          <p:nvPr>
            <p:ph type="sldNum" sz="quarter" idx="12"/>
          </p:nvPr>
        </p:nvSpPr>
        <p:spPr/>
        <p:txBody>
          <a:bodyPr/>
          <a:p>
            <a:fld id="{9B618960-8005-486C-9A75-10CB2AAC16F9}" type="slidenum">
              <a:rPr lang="en-US" smtClean="0">
                <a:solidFill>
                  <a:schemeClr val="bg1"/>
                </a:solidFill>
              </a:rPr>
            </a:fld>
            <a:endParaRPr lang="en-US" smtClean="0">
              <a:solidFill>
                <a:schemeClr val="bg1"/>
              </a:solidFill>
            </a:endParaRPr>
          </a:p>
        </p:txBody>
      </p:sp>
      <p:sp>
        <p:nvSpPr>
          <p:cNvPr id="8" name="Right Triangle 7"/>
          <p:cNvSpPr/>
          <p:nvPr/>
        </p:nvSpPr>
        <p:spPr>
          <a:xfrm>
            <a:off x="0" y="0"/>
            <a:ext cx="6543040" cy="6857365"/>
          </a:xfrm>
          <a:prstGeom prst="rtTriangle">
            <a:avLst/>
          </a:prstGeom>
          <a:solidFill>
            <a:srgbClr val="36DA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9" name="Text Box 8"/>
          <p:cNvSpPr txBox="1"/>
          <p:nvPr/>
        </p:nvSpPr>
        <p:spPr>
          <a:xfrm>
            <a:off x="4170045" y="1289050"/>
            <a:ext cx="7894320" cy="2122805"/>
          </a:xfrm>
          <a:prstGeom prst="rect">
            <a:avLst/>
          </a:prstGeom>
          <a:noFill/>
        </p:spPr>
        <p:txBody>
          <a:bodyPr wrap="square" rtlCol="0">
            <a:spAutoFit/>
          </a:bodyPr>
          <a:p>
            <a:r>
              <a:rPr lang="en-US" altLang="zh-CN" sz="4400" b="1" dirty="0">
                <a:solidFill>
                  <a:schemeClr val="bg1"/>
                </a:solidFill>
                <a:latin typeface="Times New Roman" panose="02020603050405020304" charset="0"/>
                <a:sym typeface="+mn-ea"/>
              </a:rPr>
              <a:t>XIN CHÂN THÀNH CẢM ƠN  QUÝ THẦY/CÔ VÀ CÁC BẠN  ĐÃ THEO DÕI!</a:t>
            </a:r>
            <a:endParaRPr lang="en-US" altLang="zh-CN" sz="4400" b="1" dirty="0">
              <a:solidFill>
                <a:schemeClr val="bg1"/>
              </a:solidFill>
              <a:effectLst>
                <a:outerShdw blurRad="38100" dist="38100" dir="2700000" algn="tl">
                  <a:srgbClr val="000000">
                    <a:alpha val="43137"/>
                  </a:srgbClr>
                </a:outerShdw>
              </a:effectLst>
              <a:latin typeface="Times New Roman" panose="02020603050405020304" charset="0"/>
              <a:cs typeface="Elephant" panose="02020904090505020303" charset="0"/>
              <a:sym typeface="+mn-ea"/>
            </a:endParaRPr>
          </a:p>
        </p:txBody>
      </p:sp>
      <p:pic>
        <p:nvPicPr>
          <p:cNvPr id="11" name="Picture 10" descr="AI 3"/>
          <p:cNvPicPr>
            <a:picLocks noChangeAspect="1"/>
          </p:cNvPicPr>
          <p:nvPr/>
        </p:nvPicPr>
        <p:blipFill>
          <a:blip r:embed="rId1"/>
          <a:srcRect r="43050"/>
          <a:stretch>
            <a:fillRect/>
          </a:stretch>
        </p:blipFill>
        <p:spPr>
          <a:xfrm>
            <a:off x="635" y="471170"/>
            <a:ext cx="4169410" cy="6108065"/>
          </a:xfrm>
          <a:prstGeom prst="rect">
            <a:avLst/>
          </a:prstGeom>
        </p:spPr>
      </p:pic>
      <p:grpSp>
        <p:nvGrpSpPr>
          <p:cNvPr id="136" name="Group 135"/>
          <p:cNvGrpSpPr/>
          <p:nvPr/>
        </p:nvGrpSpPr>
        <p:grpSpPr>
          <a:xfrm>
            <a:off x="5261356" y="4357239"/>
            <a:ext cx="6910342" cy="2109978"/>
            <a:chOff x="2865501" y="1077822"/>
            <a:chExt cx="6910342" cy="2109978"/>
          </a:xfrm>
        </p:grpSpPr>
        <p:grpSp>
          <p:nvGrpSpPr>
            <p:cNvPr id="122" name="Group 121"/>
            <p:cNvGrpSpPr/>
            <p:nvPr/>
          </p:nvGrpSpPr>
          <p:grpSpPr>
            <a:xfrm>
              <a:off x="2865501" y="1077822"/>
              <a:ext cx="6910342" cy="2109978"/>
              <a:chOff x="2865501" y="1077822"/>
              <a:chExt cx="6910342" cy="2109978"/>
            </a:xfrm>
          </p:grpSpPr>
          <p:pic>
            <p:nvPicPr>
              <p:cNvPr id="65" name="Picture 64"/>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p:spPr>
          </p:pic>
          <p:sp>
            <p:nvSpPr>
              <p:cNvPr id="66" name="Freeform: Shape 65"/>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p>
                <a:endParaRPr lang="en-US"/>
              </a:p>
            </p:txBody>
          </p:sp>
          <p:pic>
            <p:nvPicPr>
              <p:cNvPr id="67" name="Picture 66"/>
              <p:cNvPicPr>
                <a:picLocks noChangeAspect="1"/>
              </p:cNvPicPr>
              <p:nvPr/>
            </p:nvPicPr>
            <p:blipFill rotWithShape="1">
              <a:blip r:embed="rId3"/>
              <a:srcRect l="55488" r="1" b="2949"/>
              <a:stretch>
                <a:fillRect/>
              </a:stretch>
            </p:blipFill>
            <p:spPr>
              <a:xfrm>
                <a:off x="2865755" y="1797408"/>
                <a:ext cx="2319655" cy="480695"/>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p:spPr>
          </p:pic>
          <p:sp>
            <p:nvSpPr>
              <p:cNvPr id="68" name="Freeform: Shape 67"/>
              <p:cNvSpPr/>
              <p:nvPr/>
            </p:nvSpPr>
            <p:spPr>
              <a:xfrm>
                <a:off x="2865501" y="1860777"/>
                <a:ext cx="2345690" cy="372745"/>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1" fmla="*/ 5196891 w 5196891"/>
                  <a:gd name="connsiteY0-2" fmla="*/ 263843 h 372428"/>
                  <a:gd name="connsiteX1-3" fmla="*/ 4903521 w 5196891"/>
                  <a:gd name="connsiteY1-4" fmla="*/ 263843 h 372428"/>
                  <a:gd name="connsiteX2-5" fmla="*/ 4875899 w 5196891"/>
                  <a:gd name="connsiteY2-6" fmla="*/ 301943 h 372428"/>
                  <a:gd name="connsiteX3-7" fmla="*/ 4835893 w 5196891"/>
                  <a:gd name="connsiteY3-8" fmla="*/ 132398 h 372428"/>
                  <a:gd name="connsiteX4-9" fmla="*/ 4799699 w 5196891"/>
                  <a:gd name="connsiteY4-10" fmla="*/ 263843 h 372428"/>
                  <a:gd name="connsiteX5-11" fmla="*/ 4712068 w 5196891"/>
                  <a:gd name="connsiteY5-12" fmla="*/ 263843 h 372428"/>
                  <a:gd name="connsiteX6-13" fmla="*/ 4698733 w 5196891"/>
                  <a:gd name="connsiteY6-14" fmla="*/ 314325 h 372428"/>
                  <a:gd name="connsiteX7-15" fmla="*/ 4674921 w 5196891"/>
                  <a:gd name="connsiteY7-16" fmla="*/ 256223 h 372428"/>
                  <a:gd name="connsiteX8-17" fmla="*/ 4651108 w 5196891"/>
                  <a:gd name="connsiteY8-18" fmla="*/ 300990 h 372428"/>
                  <a:gd name="connsiteX9-19" fmla="*/ 4606341 w 5196891"/>
                  <a:gd name="connsiteY9-20" fmla="*/ 0 h 372428"/>
                  <a:gd name="connsiteX10-21" fmla="*/ 4551096 w 5196891"/>
                  <a:gd name="connsiteY10-22" fmla="*/ 372428 h 372428"/>
                  <a:gd name="connsiteX11-23" fmla="*/ 4530141 w 5196891"/>
                  <a:gd name="connsiteY11-24" fmla="*/ 263843 h 372428"/>
                  <a:gd name="connsiteX12-25" fmla="*/ 4304399 w 5196891"/>
                  <a:gd name="connsiteY12-26" fmla="*/ 263843 h 372428"/>
                  <a:gd name="connsiteX13-27" fmla="*/ 4274871 w 5196891"/>
                  <a:gd name="connsiteY13-28" fmla="*/ 322898 h 372428"/>
                  <a:gd name="connsiteX14-29" fmla="*/ 4239628 w 5196891"/>
                  <a:gd name="connsiteY14-30" fmla="*/ 129540 h 372428"/>
                  <a:gd name="connsiteX15-31" fmla="*/ 4196766 w 5196891"/>
                  <a:gd name="connsiteY15-32" fmla="*/ 263843 h 372428"/>
                  <a:gd name="connsiteX16-33" fmla="*/ 4110088 w 5196891"/>
                  <a:gd name="connsiteY16-34" fmla="*/ 263843 h 372428"/>
                  <a:gd name="connsiteX17-35" fmla="*/ 4085324 w 5196891"/>
                  <a:gd name="connsiteY17-36" fmla="*/ 300990 h 372428"/>
                  <a:gd name="connsiteX18-37" fmla="*/ 4059606 w 5196891"/>
                  <a:gd name="connsiteY18-38" fmla="*/ 254318 h 372428"/>
                  <a:gd name="connsiteX19-39" fmla="*/ 4026268 w 5196891"/>
                  <a:gd name="connsiteY19-40" fmla="*/ 315278 h 372428"/>
                  <a:gd name="connsiteX20-41" fmla="*/ 3994836 w 5196891"/>
                  <a:gd name="connsiteY20-42" fmla="*/ 51435 h 372428"/>
                  <a:gd name="connsiteX21-43" fmla="*/ 3953878 w 5196891"/>
                  <a:gd name="connsiteY21-44" fmla="*/ 356235 h 372428"/>
                  <a:gd name="connsiteX22-45" fmla="*/ 3926256 w 5196891"/>
                  <a:gd name="connsiteY22-46" fmla="*/ 263843 h 372428"/>
                  <a:gd name="connsiteX23-47" fmla="*/ 3856724 w 5196891"/>
                  <a:gd name="connsiteY23-48" fmla="*/ 263843 h 372428"/>
                  <a:gd name="connsiteX24-49" fmla="*/ 3828149 w 5196891"/>
                  <a:gd name="connsiteY24-50" fmla="*/ 216218 h 372428"/>
                  <a:gd name="connsiteX25-51" fmla="*/ 3795763 w 5196891"/>
                  <a:gd name="connsiteY25-52" fmla="*/ 263843 h 372428"/>
                  <a:gd name="connsiteX26-53" fmla="*/ 0 w 5196891"/>
                  <a:gd name="connsiteY26-54" fmla="*/ 275874 h 372428"/>
                  <a:gd name="connsiteX0-55" fmla="*/ 5196891 w 5196891"/>
                  <a:gd name="connsiteY0-56" fmla="*/ 263843 h 372428"/>
                  <a:gd name="connsiteX1-57" fmla="*/ 4903521 w 5196891"/>
                  <a:gd name="connsiteY1-58" fmla="*/ 263843 h 372428"/>
                  <a:gd name="connsiteX2-59" fmla="*/ 4875899 w 5196891"/>
                  <a:gd name="connsiteY2-60" fmla="*/ 301943 h 372428"/>
                  <a:gd name="connsiteX3-61" fmla="*/ 4835893 w 5196891"/>
                  <a:gd name="connsiteY3-62" fmla="*/ 132398 h 372428"/>
                  <a:gd name="connsiteX4-63" fmla="*/ 4799699 w 5196891"/>
                  <a:gd name="connsiteY4-64" fmla="*/ 263843 h 372428"/>
                  <a:gd name="connsiteX5-65" fmla="*/ 4712068 w 5196891"/>
                  <a:gd name="connsiteY5-66" fmla="*/ 263843 h 372428"/>
                  <a:gd name="connsiteX6-67" fmla="*/ 4698733 w 5196891"/>
                  <a:gd name="connsiteY6-68" fmla="*/ 314325 h 372428"/>
                  <a:gd name="connsiteX7-69" fmla="*/ 4674921 w 5196891"/>
                  <a:gd name="connsiteY7-70" fmla="*/ 256223 h 372428"/>
                  <a:gd name="connsiteX8-71" fmla="*/ 4651108 w 5196891"/>
                  <a:gd name="connsiteY8-72" fmla="*/ 300990 h 372428"/>
                  <a:gd name="connsiteX9-73" fmla="*/ 4606341 w 5196891"/>
                  <a:gd name="connsiteY9-74" fmla="*/ 0 h 372428"/>
                  <a:gd name="connsiteX10-75" fmla="*/ 4551096 w 5196891"/>
                  <a:gd name="connsiteY10-76" fmla="*/ 372428 h 372428"/>
                  <a:gd name="connsiteX11-77" fmla="*/ 4530141 w 5196891"/>
                  <a:gd name="connsiteY11-78" fmla="*/ 263843 h 372428"/>
                  <a:gd name="connsiteX12-79" fmla="*/ 4304399 w 5196891"/>
                  <a:gd name="connsiteY12-80" fmla="*/ 263843 h 372428"/>
                  <a:gd name="connsiteX13-81" fmla="*/ 4274871 w 5196891"/>
                  <a:gd name="connsiteY13-82" fmla="*/ 322898 h 372428"/>
                  <a:gd name="connsiteX14-83" fmla="*/ 4239628 w 5196891"/>
                  <a:gd name="connsiteY14-84" fmla="*/ 129540 h 372428"/>
                  <a:gd name="connsiteX15-85" fmla="*/ 4196766 w 5196891"/>
                  <a:gd name="connsiteY15-86" fmla="*/ 263843 h 372428"/>
                  <a:gd name="connsiteX16-87" fmla="*/ 4110088 w 5196891"/>
                  <a:gd name="connsiteY16-88" fmla="*/ 263843 h 372428"/>
                  <a:gd name="connsiteX17-89" fmla="*/ 4085324 w 5196891"/>
                  <a:gd name="connsiteY17-90" fmla="*/ 300990 h 372428"/>
                  <a:gd name="connsiteX18-91" fmla="*/ 4059606 w 5196891"/>
                  <a:gd name="connsiteY18-92" fmla="*/ 254318 h 372428"/>
                  <a:gd name="connsiteX19-93" fmla="*/ 4026268 w 5196891"/>
                  <a:gd name="connsiteY19-94" fmla="*/ 315278 h 372428"/>
                  <a:gd name="connsiteX20-95" fmla="*/ 3994836 w 5196891"/>
                  <a:gd name="connsiteY20-96" fmla="*/ 51435 h 372428"/>
                  <a:gd name="connsiteX21-97" fmla="*/ 3953878 w 5196891"/>
                  <a:gd name="connsiteY21-98" fmla="*/ 356235 h 372428"/>
                  <a:gd name="connsiteX22-99" fmla="*/ 3926256 w 5196891"/>
                  <a:gd name="connsiteY22-100" fmla="*/ 263843 h 372428"/>
                  <a:gd name="connsiteX23-101" fmla="*/ 3856724 w 5196891"/>
                  <a:gd name="connsiteY23-102" fmla="*/ 263843 h 372428"/>
                  <a:gd name="connsiteX24-103" fmla="*/ 3828149 w 5196891"/>
                  <a:gd name="connsiteY24-104" fmla="*/ 216218 h 372428"/>
                  <a:gd name="connsiteX25-105" fmla="*/ 3795763 w 5196891"/>
                  <a:gd name="connsiteY25-106" fmla="*/ 263843 h 372428"/>
                  <a:gd name="connsiteX26-107" fmla="*/ 0 w 5196891"/>
                  <a:gd name="connsiteY26-108" fmla="*/ 263842 h 372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p>
                <a:endParaRPr lang="en-US"/>
              </a:p>
            </p:txBody>
          </p:sp>
          <p:pic>
            <p:nvPicPr>
              <p:cNvPr id="69" name="Picture 68"/>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p:spPr>
          </p:pic>
          <p:sp>
            <p:nvSpPr>
              <p:cNvPr id="70" name="Freeform: Shape 69"/>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p>
                <a:endParaRPr lang="en-US"/>
              </a:p>
            </p:txBody>
          </p:sp>
          <p:pic>
            <p:nvPicPr>
              <p:cNvPr id="71" name="Picture 70"/>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p:spPr>
          </p:pic>
          <p:sp>
            <p:nvSpPr>
              <p:cNvPr id="72" name="Freeform: Shape 71"/>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p>
                <a:endParaRPr lang="en-US"/>
              </a:p>
            </p:txBody>
          </p:sp>
          <p:pic>
            <p:nvPicPr>
              <p:cNvPr id="73" name="Picture 72"/>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p:spPr>
          </p:pic>
          <p:sp>
            <p:nvSpPr>
              <p:cNvPr id="74" name="Freeform: Shape 73"/>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p>
                <a:endParaRPr lang="en-US"/>
              </a:p>
            </p:txBody>
          </p:sp>
          <p:pic>
            <p:nvPicPr>
              <p:cNvPr id="75" name="Picture 74"/>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p:spPr>
          </p:pic>
          <p:sp>
            <p:nvSpPr>
              <p:cNvPr id="76" name="Freeform: Shape 75"/>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p>
                <a:endParaRPr lang="en-US"/>
              </a:p>
            </p:txBody>
          </p:sp>
          <p:pic>
            <p:nvPicPr>
              <p:cNvPr id="77" name="Picture 76"/>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p:spPr>
          </p:pic>
          <p:sp>
            <p:nvSpPr>
              <p:cNvPr id="78" name="Freeform: Shape 77"/>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p>
                <a:endParaRPr lang="en-US"/>
              </a:p>
            </p:txBody>
          </p:sp>
          <p:pic>
            <p:nvPicPr>
              <p:cNvPr id="79" name="Picture 78"/>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p:spPr>
          </p:pic>
          <p:sp>
            <p:nvSpPr>
              <p:cNvPr id="80" name="Freeform: Shape 79"/>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p>
                <a:endParaRPr lang="en-US"/>
              </a:p>
            </p:txBody>
          </p:sp>
          <p:pic>
            <p:nvPicPr>
              <p:cNvPr id="81" name="Picture 80"/>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p:spPr>
          </p:pic>
          <p:sp>
            <p:nvSpPr>
              <p:cNvPr id="82" name="Freeform: Shape 81"/>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p>
                <a:endParaRPr lang="en-US"/>
              </a:p>
            </p:txBody>
          </p:sp>
          <p:pic>
            <p:nvPicPr>
              <p:cNvPr id="83" name="Picture 82"/>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p:spPr>
          </p:pic>
          <p:sp>
            <p:nvSpPr>
              <p:cNvPr id="84" name="Freeform: Shape 83"/>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p>
                <a:endParaRPr lang="en-US"/>
              </a:p>
            </p:txBody>
          </p:sp>
          <p:pic>
            <p:nvPicPr>
              <p:cNvPr id="85" name="Picture 84"/>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p:spPr>
          </p:pic>
          <p:sp>
            <p:nvSpPr>
              <p:cNvPr id="86" name="Freeform: Shape 85"/>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p>
                <a:endParaRPr lang="en-US"/>
              </a:p>
            </p:txBody>
          </p:sp>
          <p:sp>
            <p:nvSpPr>
              <p:cNvPr id="87" name="Freeform: Shape 86"/>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p>
                <a:endParaRPr lang="en-US"/>
              </a:p>
            </p:txBody>
          </p:sp>
          <p:sp>
            <p:nvSpPr>
              <p:cNvPr id="88" name="Freeform: Shape 87"/>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p>
                <a:endParaRPr lang="en-US"/>
              </a:p>
            </p:txBody>
          </p:sp>
          <p:sp>
            <p:nvSpPr>
              <p:cNvPr id="89" name="Freeform: Shape 88"/>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p>
                <a:endParaRPr lang="en-US"/>
              </a:p>
            </p:txBody>
          </p:sp>
          <p:sp>
            <p:nvSpPr>
              <p:cNvPr id="90" name="Freeform: Shape 89"/>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91" name="Freeform: Shape 90"/>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p>
                <a:endParaRPr lang="en-US"/>
              </a:p>
            </p:txBody>
          </p:sp>
          <p:sp>
            <p:nvSpPr>
              <p:cNvPr id="92" name="Freeform: Shape 91"/>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p>
                <a:endParaRPr lang="en-US"/>
              </a:p>
            </p:txBody>
          </p:sp>
          <p:sp>
            <p:nvSpPr>
              <p:cNvPr id="93" name="Freeform: Shape 92"/>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94" name="Freeform: Shape 93"/>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95" name="Freeform: Shape 94"/>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p>
                <a:endParaRPr lang="en-US"/>
              </a:p>
            </p:txBody>
          </p:sp>
          <p:sp>
            <p:nvSpPr>
              <p:cNvPr id="96" name="Freeform: Shape 95"/>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p>
                <a:endParaRPr lang="en-US"/>
              </a:p>
            </p:txBody>
          </p:sp>
          <p:sp>
            <p:nvSpPr>
              <p:cNvPr id="97" name="Freeform: Shape 96"/>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p>
                <a:endParaRPr lang="en-US"/>
              </a:p>
            </p:txBody>
          </p:sp>
          <p:sp>
            <p:nvSpPr>
              <p:cNvPr id="98" name="Freeform: Shape 97"/>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99" name="Freeform: Shape 98"/>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100" name="Freeform: Shape 99"/>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p>
                <a:endParaRPr lang="en-US"/>
              </a:p>
            </p:txBody>
          </p:sp>
          <p:sp>
            <p:nvSpPr>
              <p:cNvPr id="101" name="Freeform: Shape 100"/>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102" name="Freeform: Shape 101"/>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103" name="Freeform: Shape 102"/>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104" name="Freeform: Shape 103"/>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105" name="Freeform: Shape 104"/>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p>
                <a:endParaRPr lang="en-US"/>
              </a:p>
            </p:txBody>
          </p:sp>
          <p:sp>
            <p:nvSpPr>
              <p:cNvPr id="106" name="Freeform: Shape 105"/>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p>
                <a:endParaRPr lang="en-US"/>
              </a:p>
            </p:txBody>
          </p:sp>
          <p:sp>
            <p:nvSpPr>
              <p:cNvPr id="107" name="Freeform: Shape 106"/>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p>
                <a:endParaRPr lang="en-US"/>
              </a:p>
            </p:txBody>
          </p:sp>
          <p:sp>
            <p:nvSpPr>
              <p:cNvPr id="108" name="Freeform: Shape 107"/>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p>
                <a:endParaRPr lang="en-US"/>
              </a:p>
            </p:txBody>
          </p:sp>
          <p:sp>
            <p:nvSpPr>
              <p:cNvPr id="109" name="Freeform: Shape 108"/>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p>
                <a:endParaRPr lang="en-US"/>
              </a:p>
            </p:txBody>
          </p:sp>
          <p:sp>
            <p:nvSpPr>
              <p:cNvPr id="110" name="Freeform: Shape 109"/>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p>
                <a:endParaRPr lang="en-US"/>
              </a:p>
            </p:txBody>
          </p:sp>
          <p:sp>
            <p:nvSpPr>
              <p:cNvPr id="111" name="Freeform: Shape 110"/>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p>
                <a:endParaRPr lang="en-US"/>
              </a:p>
            </p:txBody>
          </p:sp>
          <p:sp>
            <p:nvSpPr>
              <p:cNvPr id="112" name="Freeform: Shape 111"/>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113" name="Freeform: Shape 112"/>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p>
                <a:endParaRPr lang="en-US"/>
              </a:p>
            </p:txBody>
          </p:sp>
          <p:sp>
            <p:nvSpPr>
              <p:cNvPr id="114" name="Freeform: Shape 113"/>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p>
                <a:endParaRPr lang="en-US"/>
              </a:p>
            </p:txBody>
          </p:sp>
          <p:sp>
            <p:nvSpPr>
              <p:cNvPr id="115" name="Freeform: Shape 114"/>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p>
                <a:endParaRPr lang="en-US"/>
              </a:p>
            </p:txBody>
          </p:sp>
        </p:grpSp>
        <p:sp>
          <p:nvSpPr>
            <p:cNvPr id="126" name="Oval 50"/>
            <p:cNvSpPr>
              <a:spLocks noChangeAspect="1"/>
            </p:cNvSpPr>
            <p:nvPr/>
          </p:nvSpPr>
          <p:spPr>
            <a:xfrm>
              <a:off x="6518726" y="261594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32" name="Rounded Rectangle 17"/>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sp>
        <p:nvSpPr>
          <p:cNvPr id="12" name="Trapezoid 13"/>
          <p:cNvSpPr/>
          <p:nvPr/>
        </p:nvSpPr>
        <p:spPr>
          <a:xfrm>
            <a:off x="8261985" y="4873625"/>
            <a:ext cx="445770" cy="401320"/>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p>
        </p:txBody>
      </p:sp>
      <p:sp>
        <p:nvSpPr>
          <p:cNvPr id="13" name="Rounded Rectangle 7"/>
          <p:cNvSpPr/>
          <p:nvPr/>
        </p:nvSpPr>
        <p:spPr>
          <a:xfrm>
            <a:off x="8913586" y="4497909"/>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p>
        </p:txBody>
      </p:sp>
      <p:sp>
        <p:nvSpPr>
          <p:cNvPr id="14" name="Rounded Rectangle 5"/>
          <p:cNvSpPr/>
          <p:nvPr/>
        </p:nvSpPr>
        <p:spPr>
          <a:xfrm flipH="1">
            <a:off x="9429115" y="4884420"/>
            <a:ext cx="430530" cy="41275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nvGrpSpPr>
          <p:cNvPr id="16" name="Group 15"/>
          <p:cNvGrpSpPr/>
          <p:nvPr/>
        </p:nvGrpSpPr>
        <p:grpSpPr>
          <a:xfrm>
            <a:off x="7679690" y="5196205"/>
            <a:ext cx="471170" cy="357505"/>
            <a:chOff x="9838117" y="3034601"/>
            <a:chExt cx="2324346" cy="1600321"/>
          </a:xfrm>
          <a:solidFill>
            <a:schemeClr val="bg1"/>
          </a:solidFill>
        </p:grpSpPr>
        <p:grpSp>
          <p:nvGrpSpPr>
            <p:cNvPr id="17" name="Group 16"/>
            <p:cNvGrpSpPr/>
            <p:nvPr/>
          </p:nvGrpSpPr>
          <p:grpSpPr>
            <a:xfrm>
              <a:off x="9838117" y="3034601"/>
              <a:ext cx="2324346" cy="1600321"/>
              <a:chOff x="9839517" y="2895698"/>
              <a:chExt cx="4551811" cy="3133938"/>
            </a:xfrm>
            <a:grpFill/>
          </p:grpSpPr>
          <p:grpSp>
            <p:nvGrpSpPr>
              <p:cNvPr id="18" name="Group 17"/>
              <p:cNvGrpSpPr/>
              <p:nvPr/>
            </p:nvGrpSpPr>
            <p:grpSpPr>
              <a:xfrm>
                <a:off x="10095620" y="2895698"/>
                <a:ext cx="3288407" cy="2443852"/>
                <a:chOff x="10095620" y="2895698"/>
                <a:chExt cx="3288407" cy="2443852"/>
              </a:xfrm>
              <a:grpFill/>
            </p:grpSpPr>
            <p:sp>
              <p:nvSpPr>
                <p:cNvPr id="19" name="Trapezoid 18"/>
                <p:cNvSpPr/>
                <p:nvPr/>
              </p:nvSpPr>
              <p:spPr>
                <a:xfrm rot="6820098">
                  <a:off x="12103251" y="2553136"/>
                  <a:ext cx="433277" cy="1473747"/>
                </a:xfrm>
                <a:prstGeom prst="trapezoid">
                  <a:avLst>
                    <a:gd name="adj" fmla="val 11476"/>
                  </a:avLst>
                </a:prstGeom>
                <a:grpFill/>
                <a:ln w="9525" cap="flat">
                  <a:noFill/>
                  <a:prstDash val="solid"/>
                  <a:miter/>
                </a:ln>
              </p:spPr>
              <p:txBody>
                <a:bodyPr rtlCol="0" anchor="ctr"/>
                <a:p>
                  <a:endParaRPr lang="en-US"/>
                </a:p>
              </p:txBody>
            </p:sp>
            <p:grpSp>
              <p:nvGrpSpPr>
                <p:cNvPr id="20" name="Group 19"/>
                <p:cNvGrpSpPr/>
                <p:nvPr/>
              </p:nvGrpSpPr>
              <p:grpSpPr>
                <a:xfrm>
                  <a:off x="10541428" y="2895698"/>
                  <a:ext cx="1434926" cy="560920"/>
                  <a:chOff x="10541428" y="2895698"/>
                  <a:chExt cx="1434926" cy="560920"/>
                </a:xfrm>
                <a:grpFill/>
              </p:grpSpPr>
              <p:sp>
                <p:nvSpPr>
                  <p:cNvPr id="118" name="Rectangle: Rounded Corners 117"/>
                  <p:cNvSpPr/>
                  <p:nvPr/>
                </p:nvSpPr>
                <p:spPr>
                  <a:xfrm rot="19800000">
                    <a:off x="10541428" y="2992155"/>
                    <a:ext cx="1434926" cy="464463"/>
                  </a:xfrm>
                  <a:prstGeom prst="roundRect">
                    <a:avLst>
                      <a:gd name="adj" fmla="val 50000"/>
                    </a:avLst>
                  </a:prstGeom>
                  <a:grpFill/>
                  <a:ln w="9525" cap="flat">
                    <a:noFill/>
                    <a:prstDash val="solid"/>
                    <a:miter/>
                  </a:ln>
                </p:spPr>
                <p:txBody>
                  <a:bodyPr rtlCol="0" anchor="ctr"/>
                  <a:p>
                    <a:endParaRPr lang="en-US"/>
                  </a:p>
                </p:txBody>
              </p:sp>
              <p:sp>
                <p:nvSpPr>
                  <p:cNvPr id="119" name="Freeform: Shape 118"/>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grpFill/>
                  <a:ln w="9525" cap="flat">
                    <a:noFill/>
                    <a:prstDash val="solid"/>
                    <a:miter/>
                  </a:ln>
                </p:spPr>
                <p:txBody>
                  <a:bodyPr rtlCol="0" anchor="ctr"/>
                  <a:p>
                    <a:endParaRPr lang="en-US"/>
                  </a:p>
                </p:txBody>
              </p:sp>
            </p:grpSp>
            <p:grpSp>
              <p:nvGrpSpPr>
                <p:cNvPr id="21" name="Group 20"/>
                <p:cNvGrpSpPr/>
                <p:nvPr/>
              </p:nvGrpSpPr>
              <p:grpSpPr>
                <a:xfrm>
                  <a:off x="10226072" y="3384119"/>
                  <a:ext cx="1153558" cy="1269798"/>
                  <a:chOff x="10226072" y="3384119"/>
                  <a:chExt cx="1153558" cy="1269798"/>
                </a:xfrm>
                <a:grpFill/>
              </p:grpSpPr>
              <p:sp>
                <p:nvSpPr>
                  <p:cNvPr id="116" name="Freeform: Shape 115"/>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grpFill/>
                  <a:ln w="9525" cap="flat">
                    <a:noFill/>
                    <a:prstDash val="solid"/>
                    <a:miter/>
                  </a:ln>
                </p:spPr>
                <p:txBody>
                  <a:bodyPr wrap="square" rtlCol="0" anchor="ctr">
                    <a:noAutofit/>
                  </a:bodyPr>
                  <a:p>
                    <a:endParaRPr lang="en-US" dirty="0"/>
                  </a:p>
                </p:txBody>
              </p:sp>
              <p:sp>
                <p:nvSpPr>
                  <p:cNvPr id="117" name="Freeform: Shape 116"/>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grpFill/>
                  <a:ln w="9525" cap="flat">
                    <a:noFill/>
                    <a:prstDash val="solid"/>
                    <a:miter/>
                  </a:ln>
                </p:spPr>
                <p:txBody>
                  <a:bodyPr rtlCol="0" anchor="ctr"/>
                  <a:p>
                    <a:endParaRPr lang="en-US"/>
                  </a:p>
                </p:txBody>
              </p:sp>
            </p:grpSp>
            <p:grpSp>
              <p:nvGrpSpPr>
                <p:cNvPr id="22" name="Group 21"/>
                <p:cNvGrpSpPr/>
                <p:nvPr/>
              </p:nvGrpSpPr>
              <p:grpSpPr>
                <a:xfrm rot="5400000">
                  <a:off x="12509125" y="3435921"/>
                  <a:ext cx="989342" cy="760462"/>
                  <a:chOff x="10999279" y="2698471"/>
                  <a:chExt cx="989342" cy="760462"/>
                </a:xfrm>
                <a:grpFill/>
              </p:grpSpPr>
              <p:sp>
                <p:nvSpPr>
                  <p:cNvPr id="23" name="Freeform: Shape 112"/>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grpFill/>
                  <a:ln w="9525" cap="flat">
                    <a:noFill/>
                    <a:prstDash val="solid"/>
                    <a:miter/>
                  </a:ln>
                </p:spPr>
                <p:txBody>
                  <a:bodyPr rtlCol="0" anchor="ctr"/>
                  <a:p>
                    <a:endParaRPr lang="en-US"/>
                  </a:p>
                </p:txBody>
              </p:sp>
              <p:sp>
                <p:nvSpPr>
                  <p:cNvPr id="24" name="Freeform: Shape 113"/>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grpFill/>
                  <a:ln w="9525" cap="flat">
                    <a:noFill/>
                    <a:prstDash val="solid"/>
                    <a:miter/>
                  </a:ln>
                </p:spPr>
                <p:txBody>
                  <a:bodyPr rtlCol="0" anchor="ctr"/>
                  <a:p>
                    <a:endParaRPr lang="en-US"/>
                  </a:p>
                </p:txBody>
              </p:sp>
              <p:sp>
                <p:nvSpPr>
                  <p:cNvPr id="25" name="Freeform: Shape 114"/>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grpFill/>
                  <a:ln w="9525" cap="flat">
                    <a:noFill/>
                    <a:prstDash val="solid"/>
                    <a:miter/>
                  </a:ln>
                </p:spPr>
                <p:txBody>
                  <a:bodyPr rtlCol="0" anchor="ctr"/>
                  <a:p>
                    <a:endParaRPr lang="en-US"/>
                  </a:p>
                </p:txBody>
              </p:sp>
            </p:grpSp>
            <p:grpSp>
              <p:nvGrpSpPr>
                <p:cNvPr id="26" name="Group 25"/>
                <p:cNvGrpSpPr/>
                <p:nvPr/>
              </p:nvGrpSpPr>
              <p:grpSpPr>
                <a:xfrm>
                  <a:off x="10095620" y="4304882"/>
                  <a:ext cx="1425867" cy="1034668"/>
                  <a:chOff x="10095620" y="4304882"/>
                  <a:chExt cx="1425867" cy="1034668"/>
                </a:xfrm>
                <a:grpFill/>
              </p:grpSpPr>
              <p:sp>
                <p:nvSpPr>
                  <p:cNvPr id="27" name="Freeform: Shape 109"/>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grpFill/>
                  <a:ln w="9525" cap="flat">
                    <a:noFill/>
                    <a:prstDash val="solid"/>
                    <a:miter/>
                  </a:ln>
                </p:spPr>
                <p:txBody>
                  <a:bodyPr rtlCol="0" anchor="ctr"/>
                  <a:p>
                    <a:endParaRPr lang="en-US"/>
                  </a:p>
                </p:txBody>
              </p:sp>
              <p:sp>
                <p:nvSpPr>
                  <p:cNvPr id="28" name="Freeform: Shape 110"/>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grpFill/>
                  <a:ln w="9525" cap="flat">
                    <a:noFill/>
                    <a:prstDash val="solid"/>
                    <a:miter/>
                  </a:ln>
                </p:spPr>
                <p:txBody>
                  <a:bodyPr rtlCol="0" anchor="ctr"/>
                  <a:p>
                    <a:endParaRPr lang="en-US"/>
                  </a:p>
                </p:txBody>
              </p:sp>
              <p:sp>
                <p:nvSpPr>
                  <p:cNvPr id="29" name="Freeform: Shape 111"/>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grpFill/>
                  <a:ln w="9525" cap="flat">
                    <a:noFill/>
                    <a:prstDash val="solid"/>
                    <a:miter/>
                  </a:ln>
                </p:spPr>
                <p:txBody>
                  <a:bodyPr rtlCol="0" anchor="ctr"/>
                  <a:p>
                    <a:endParaRPr lang="en-US"/>
                  </a:p>
                </p:txBody>
              </p:sp>
            </p:grpSp>
          </p:grpSp>
          <p:grpSp>
            <p:nvGrpSpPr>
              <p:cNvPr id="30" name="Group 29"/>
              <p:cNvGrpSpPr/>
              <p:nvPr/>
            </p:nvGrpSpPr>
            <p:grpSpPr>
              <a:xfrm>
                <a:off x="9839517" y="5316702"/>
                <a:ext cx="4551811" cy="712934"/>
                <a:chOff x="2716823" y="4480799"/>
                <a:chExt cx="5838092" cy="914400"/>
              </a:xfrm>
              <a:grpFill/>
            </p:grpSpPr>
            <p:grpSp>
              <p:nvGrpSpPr>
                <p:cNvPr id="31" name="Group 30"/>
                <p:cNvGrpSpPr/>
                <p:nvPr/>
              </p:nvGrpSpPr>
              <p:grpSpPr>
                <a:xfrm>
                  <a:off x="2716823" y="4480799"/>
                  <a:ext cx="5838092" cy="914400"/>
                  <a:chOff x="175847" y="4480799"/>
                  <a:chExt cx="8801100" cy="914400"/>
                </a:xfrm>
                <a:grpFill/>
              </p:grpSpPr>
              <p:sp>
                <p:nvSpPr>
                  <p:cNvPr id="32" name="Rectangle: Rounded Corners 102"/>
                  <p:cNvSpPr/>
                  <p:nvPr/>
                </p:nvSpPr>
                <p:spPr>
                  <a:xfrm>
                    <a:off x="175847" y="4480799"/>
                    <a:ext cx="8801100" cy="9144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3" name="Rectangle: Rounded Corners 103"/>
                  <p:cNvSpPr/>
                  <p:nvPr/>
                </p:nvSpPr>
                <p:spPr>
                  <a:xfrm>
                    <a:off x="352032" y="4595617"/>
                    <a:ext cx="8448730" cy="68476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grpSp>
              <p:nvGrpSpPr>
                <p:cNvPr id="34" name="Group 33"/>
                <p:cNvGrpSpPr/>
                <p:nvPr/>
              </p:nvGrpSpPr>
              <p:grpSpPr>
                <a:xfrm>
                  <a:off x="2954961" y="4660680"/>
                  <a:ext cx="5376674" cy="563948"/>
                  <a:chOff x="3193903" y="4660680"/>
                  <a:chExt cx="5376674" cy="563948"/>
                </a:xfrm>
                <a:grpFill/>
              </p:grpSpPr>
              <p:sp>
                <p:nvSpPr>
                  <p:cNvPr id="35" name="Circle: Hollow 95"/>
                  <p:cNvSpPr/>
                  <p:nvPr/>
                </p:nvSpPr>
                <p:spPr>
                  <a:xfrm>
                    <a:off x="3193903" y="4660680"/>
                    <a:ext cx="563948" cy="56394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6" name="Circle: Hollow 96"/>
                  <p:cNvSpPr/>
                  <p:nvPr/>
                </p:nvSpPr>
                <p:spPr>
                  <a:xfrm>
                    <a:off x="3996024" y="4660680"/>
                    <a:ext cx="563948" cy="56394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7" name="Circle: Hollow 97"/>
                  <p:cNvSpPr/>
                  <p:nvPr/>
                </p:nvSpPr>
                <p:spPr>
                  <a:xfrm>
                    <a:off x="4798145" y="4660680"/>
                    <a:ext cx="563948" cy="56394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8" name="Circle: Hollow 98"/>
                  <p:cNvSpPr/>
                  <p:nvPr/>
                </p:nvSpPr>
                <p:spPr>
                  <a:xfrm>
                    <a:off x="5600266" y="4660680"/>
                    <a:ext cx="563948" cy="56394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39" name="Circle: Hollow 99"/>
                  <p:cNvSpPr/>
                  <p:nvPr/>
                </p:nvSpPr>
                <p:spPr>
                  <a:xfrm>
                    <a:off x="6402387" y="4660680"/>
                    <a:ext cx="563948" cy="56394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0" name="Circle: Hollow 100"/>
                  <p:cNvSpPr/>
                  <p:nvPr/>
                </p:nvSpPr>
                <p:spPr>
                  <a:xfrm>
                    <a:off x="7204508" y="4660680"/>
                    <a:ext cx="563948" cy="56394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41" name="Circle: Hollow 101"/>
                  <p:cNvSpPr/>
                  <p:nvPr/>
                </p:nvSpPr>
                <p:spPr>
                  <a:xfrm>
                    <a:off x="8006629" y="4660680"/>
                    <a:ext cx="563948" cy="56394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grpSp>
        </p:grpSp>
        <p:sp>
          <p:nvSpPr>
            <p:cNvPr id="42" name="Freeform: Shape 87"/>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grpFill/>
            <a:ln w="9525" cap="flat">
              <a:noFill/>
              <a:prstDash val="solid"/>
              <a:miter/>
            </a:ln>
          </p:spPr>
          <p:txBody>
            <a:bodyPr rtlCol="0" anchor="ctr"/>
            <a:p>
              <a:endParaRPr lang="en-US"/>
            </a:p>
          </p:txBody>
        </p:sp>
        <p:sp>
          <p:nvSpPr>
            <p:cNvPr id="43" name="Freeform: Shape 88"/>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grpFill/>
            <a:ln w="9525" cap="flat">
              <a:noFill/>
              <a:prstDash val="solid"/>
              <a:miter/>
            </a:ln>
          </p:spPr>
          <p:txBody>
            <a:bodyPr rtlCol="0" anchor="ctr"/>
            <a:p>
              <a:endParaRPr lang="en-US"/>
            </a:p>
          </p:txBody>
        </p:sp>
        <p:sp>
          <p:nvSpPr>
            <p:cNvPr id="44" name="Freeform: Shape 89"/>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grpFill/>
            <a:ln w="9525" cap="flat">
              <a:noFill/>
              <a:prstDash val="solid"/>
              <a:miter/>
            </a:ln>
          </p:spPr>
          <p:txBody>
            <a:bodyPr rtlCol="0" anchor="ctr"/>
            <a:p>
              <a:endParaRPr lang="en-US"/>
            </a:p>
          </p:txBody>
        </p:sp>
        <p:sp>
          <p:nvSpPr>
            <p:cNvPr id="45" name="Freeform: Shape 90"/>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grpFill/>
            <a:ln w="9525" cap="flat">
              <a:noFill/>
              <a:prstDash val="solid"/>
              <a:miter/>
            </a:ln>
          </p:spPr>
          <p:txBody>
            <a:bodyPr rtlCol="0" anchor="ctr"/>
            <a:p>
              <a:endParaRPr lang="en-US"/>
            </a:p>
          </p:txBody>
        </p:sp>
      </p:grpSp>
      <p:grpSp>
        <p:nvGrpSpPr>
          <p:cNvPr id="338" name="Group 337"/>
          <p:cNvGrpSpPr/>
          <p:nvPr/>
        </p:nvGrpSpPr>
        <p:grpSpPr>
          <a:xfrm>
            <a:off x="8231505" y="5584190"/>
            <a:ext cx="565150" cy="297180"/>
            <a:chOff x="404623" y="2947617"/>
            <a:chExt cx="8543357" cy="3289735"/>
          </a:xfrm>
          <a:solidFill>
            <a:schemeClr val="bg1"/>
          </a:solidFill>
        </p:grpSpPr>
        <p:sp>
          <p:nvSpPr>
            <p:cNvPr id="339" name="Freeform: Shape 338"/>
            <p:cNvSpPr/>
            <p:nvPr/>
          </p:nvSpPr>
          <p:spPr>
            <a:xfrm>
              <a:off x="404623" y="2947617"/>
              <a:ext cx="8543357" cy="2608811"/>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p>
              <a:endParaRPr lang="en-US" dirty="0"/>
            </a:p>
          </p:txBody>
        </p:sp>
        <p:sp>
          <p:nvSpPr>
            <p:cNvPr id="340" name="Freeform: Shape 339"/>
            <p:cNvSpPr/>
            <p:nvPr/>
          </p:nvSpPr>
          <p:spPr>
            <a:xfrm>
              <a:off x="1317119" y="4876723"/>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grpFill/>
            <a:ln w="9525" cap="flat">
              <a:noFill/>
              <a:prstDash val="solid"/>
              <a:miter/>
            </a:ln>
          </p:spPr>
          <p:txBody>
            <a:bodyPr rtlCol="0" anchor="ctr"/>
            <a:p>
              <a:endParaRPr lang="en-US"/>
            </a:p>
          </p:txBody>
        </p:sp>
        <p:sp>
          <p:nvSpPr>
            <p:cNvPr id="341" name="Freeform: Shape 340"/>
            <p:cNvSpPr/>
            <p:nvPr/>
          </p:nvSpPr>
          <p:spPr>
            <a:xfrm>
              <a:off x="6660387" y="4898976"/>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grpFill/>
            <a:ln w="9525" cap="flat">
              <a:noFill/>
              <a:prstDash val="solid"/>
              <a:miter/>
            </a:ln>
          </p:spPr>
          <p:txBody>
            <a:bodyPr rtlCol="0" anchor="ctr"/>
            <a:p>
              <a:endParaRPr lang="en-US"/>
            </a:p>
          </p:txBody>
        </p:sp>
      </p:grpSp>
      <p:sp>
        <p:nvSpPr>
          <p:cNvPr id="46" name="Graphic 4"/>
          <p:cNvSpPr/>
          <p:nvPr/>
        </p:nvSpPr>
        <p:spPr>
          <a:xfrm flipH="1">
            <a:off x="9966325" y="5211445"/>
            <a:ext cx="452755" cy="381000"/>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p>
            <a:endParaRPr lang="en-US"/>
          </a:p>
        </p:txBody>
      </p:sp>
      <p:sp>
        <p:nvSpPr>
          <p:cNvPr id="47" name="Oval 8"/>
          <p:cNvSpPr/>
          <p:nvPr/>
        </p:nvSpPr>
        <p:spPr>
          <a:xfrm>
            <a:off x="8837930" y="5175250"/>
            <a:ext cx="462915" cy="43815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 name="Freeform 13"/>
          <p:cNvSpPr/>
          <p:nvPr/>
        </p:nvSpPr>
        <p:spPr bwMode="auto">
          <a:xfrm rot="8950285" flipV="1">
            <a:off x="6233160" y="3182620"/>
            <a:ext cx="2393315" cy="3515360"/>
          </a:xfrm>
          <a:custGeom>
            <a:avLst/>
            <a:gdLst>
              <a:gd name="T0" fmla="*/ 388 w 2127"/>
              <a:gd name="T1" fmla="*/ 1550 h 3157"/>
              <a:gd name="T2" fmla="*/ 312 w 2127"/>
              <a:gd name="T3" fmla="*/ 1481 h 3157"/>
              <a:gd name="T4" fmla="*/ 259 w 2127"/>
              <a:gd name="T5" fmla="*/ 1260 h 3157"/>
              <a:gd name="T6" fmla="*/ 380 w 2127"/>
              <a:gd name="T7" fmla="*/ 1152 h 3157"/>
              <a:gd name="T8" fmla="*/ 318 w 2127"/>
              <a:gd name="T9" fmla="*/ 915 h 3157"/>
              <a:gd name="T10" fmla="*/ 345 w 2127"/>
              <a:gd name="T11" fmla="*/ 802 h 3157"/>
              <a:gd name="T12" fmla="*/ 349 w 2127"/>
              <a:gd name="T13" fmla="*/ 635 h 3157"/>
              <a:gd name="T14" fmla="*/ 421 w 2127"/>
              <a:gd name="T15" fmla="*/ 485 h 3157"/>
              <a:gd name="T16" fmla="*/ 561 w 2127"/>
              <a:gd name="T17" fmla="*/ 367 h 3157"/>
              <a:gd name="T18" fmla="*/ 569 w 2127"/>
              <a:gd name="T19" fmla="*/ 271 h 3157"/>
              <a:gd name="T20" fmla="*/ 561 w 2127"/>
              <a:gd name="T21" fmla="*/ 181 h 3157"/>
              <a:gd name="T22" fmla="*/ 625 w 2127"/>
              <a:gd name="T23" fmla="*/ 148 h 3157"/>
              <a:gd name="T24" fmla="*/ 769 w 2127"/>
              <a:gd name="T25" fmla="*/ 90 h 3157"/>
              <a:gd name="T26" fmla="*/ 909 w 2127"/>
              <a:gd name="T27" fmla="*/ 57 h 3157"/>
              <a:gd name="T28" fmla="*/ 1114 w 2127"/>
              <a:gd name="T29" fmla="*/ 148 h 3157"/>
              <a:gd name="T30" fmla="*/ 1236 w 2127"/>
              <a:gd name="T31" fmla="*/ 300 h 3157"/>
              <a:gd name="T32" fmla="*/ 1447 w 2127"/>
              <a:gd name="T33" fmla="*/ 373 h 3157"/>
              <a:gd name="T34" fmla="*/ 1554 w 2127"/>
              <a:gd name="T35" fmla="*/ 475 h 3157"/>
              <a:gd name="T36" fmla="*/ 1775 w 2127"/>
              <a:gd name="T37" fmla="*/ 691 h 3157"/>
              <a:gd name="T38" fmla="*/ 1677 w 2127"/>
              <a:gd name="T39" fmla="*/ 814 h 3157"/>
              <a:gd name="T40" fmla="*/ 1939 w 2127"/>
              <a:gd name="T41" fmla="*/ 1097 h 3157"/>
              <a:gd name="T42" fmla="*/ 1890 w 2127"/>
              <a:gd name="T43" fmla="*/ 1273 h 3157"/>
              <a:gd name="T44" fmla="*/ 2095 w 2127"/>
              <a:gd name="T45" fmla="*/ 1310 h 3157"/>
              <a:gd name="T46" fmla="*/ 1794 w 2127"/>
              <a:gd name="T47" fmla="*/ 1274 h 3157"/>
              <a:gd name="T48" fmla="*/ 1811 w 2127"/>
              <a:gd name="T49" fmla="*/ 1429 h 3157"/>
              <a:gd name="T50" fmla="*/ 1930 w 2127"/>
              <a:gd name="T51" fmla="*/ 1478 h 3157"/>
              <a:gd name="T52" fmla="*/ 1627 w 2127"/>
              <a:gd name="T53" fmla="*/ 1415 h 3157"/>
              <a:gd name="T54" fmla="*/ 1667 w 2127"/>
              <a:gd name="T55" fmla="*/ 1497 h 3157"/>
              <a:gd name="T56" fmla="*/ 1629 w 2127"/>
              <a:gd name="T57" fmla="*/ 1664 h 3157"/>
              <a:gd name="T58" fmla="*/ 1496 w 2127"/>
              <a:gd name="T59" fmla="*/ 1500 h 3157"/>
              <a:gd name="T60" fmla="*/ 1532 w 2127"/>
              <a:gd name="T61" fmla="*/ 1589 h 3157"/>
              <a:gd name="T62" fmla="*/ 1509 w 2127"/>
              <a:gd name="T63" fmla="*/ 1647 h 3157"/>
              <a:gd name="T64" fmla="*/ 1579 w 2127"/>
              <a:gd name="T65" fmla="*/ 1799 h 3157"/>
              <a:gd name="T66" fmla="*/ 1631 w 2127"/>
              <a:gd name="T67" fmla="*/ 2080 h 3157"/>
              <a:gd name="T68" fmla="*/ 1652 w 2127"/>
              <a:gd name="T69" fmla="*/ 2242 h 3157"/>
              <a:gd name="T70" fmla="*/ 1572 w 2127"/>
              <a:gd name="T71" fmla="*/ 2303 h 3157"/>
              <a:gd name="T72" fmla="*/ 1567 w 2127"/>
              <a:gd name="T73" fmla="*/ 2433 h 3157"/>
              <a:gd name="T74" fmla="*/ 1498 w 2127"/>
              <a:gd name="T75" fmla="*/ 2455 h 3157"/>
              <a:gd name="T76" fmla="*/ 1384 w 2127"/>
              <a:gd name="T77" fmla="*/ 2483 h 3157"/>
              <a:gd name="T78" fmla="*/ 1251 w 2127"/>
              <a:gd name="T79" fmla="*/ 2679 h 3157"/>
              <a:gd name="T80" fmla="*/ 998 w 2127"/>
              <a:gd name="T81" fmla="*/ 2538 h 3157"/>
              <a:gd name="T82" fmla="*/ 790 w 2127"/>
              <a:gd name="T83" fmla="*/ 2468 h 3157"/>
              <a:gd name="T84" fmla="*/ 649 w 2127"/>
              <a:gd name="T85" fmla="*/ 2321 h 3157"/>
              <a:gd name="T86" fmla="*/ 513 w 2127"/>
              <a:gd name="T87" fmla="*/ 2337 h 3157"/>
              <a:gd name="T88" fmla="*/ 574 w 2127"/>
              <a:gd name="T89" fmla="*/ 2476 h 3157"/>
              <a:gd name="T90" fmla="*/ 545 w 2127"/>
              <a:gd name="T91" fmla="*/ 2580 h 3157"/>
              <a:gd name="T92" fmla="*/ 349 w 2127"/>
              <a:gd name="T93" fmla="*/ 2754 h 3157"/>
              <a:gd name="T94" fmla="*/ 407 w 2127"/>
              <a:gd name="T95" fmla="*/ 2783 h 3157"/>
              <a:gd name="T96" fmla="*/ 456 w 2127"/>
              <a:gd name="T97" fmla="*/ 2817 h 3157"/>
              <a:gd name="T98" fmla="*/ 449 w 2127"/>
              <a:gd name="T99" fmla="*/ 2968 h 3157"/>
              <a:gd name="T100" fmla="*/ 392 w 2127"/>
              <a:gd name="T101" fmla="*/ 3084 h 3157"/>
              <a:gd name="T102" fmla="*/ 349 w 2127"/>
              <a:gd name="T103" fmla="*/ 3149 h 3157"/>
              <a:gd name="T104" fmla="*/ 164 w 2127"/>
              <a:gd name="T105" fmla="*/ 3145 h 3157"/>
              <a:gd name="T106" fmla="*/ 18 w 2127"/>
              <a:gd name="T107" fmla="*/ 2940 h 3157"/>
              <a:gd name="T108" fmla="*/ 139 w 2127"/>
              <a:gd name="T109" fmla="*/ 2743 h 3157"/>
              <a:gd name="T110" fmla="*/ 100 w 2127"/>
              <a:gd name="T111" fmla="*/ 2541 h 3157"/>
              <a:gd name="T112" fmla="*/ 211 w 2127"/>
              <a:gd name="T113" fmla="*/ 2293 h 3157"/>
              <a:gd name="T114" fmla="*/ 341 w 2127"/>
              <a:gd name="T115" fmla="*/ 2266 h 3157"/>
              <a:gd name="T116" fmla="*/ 417 w 2127"/>
              <a:gd name="T117" fmla="*/ 2296 h 3157"/>
              <a:gd name="T118" fmla="*/ 508 w 2127"/>
              <a:gd name="T119" fmla="*/ 2062 h 3157"/>
              <a:gd name="T120" fmla="*/ 488 w 2127"/>
              <a:gd name="T121" fmla="*/ 1904 h 3157"/>
              <a:gd name="T122" fmla="*/ 496 w 2127"/>
              <a:gd name="T123" fmla="*/ 1782 h 3157"/>
              <a:gd name="T124" fmla="*/ 514 w 2127"/>
              <a:gd name="T125" fmla="*/ 1618 h 3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7" h="3157">
                <a:moveTo>
                  <a:pt x="440" y="1547"/>
                </a:moveTo>
                <a:cubicBezTo>
                  <a:pt x="431" y="1553"/>
                  <a:pt x="430" y="1563"/>
                  <a:pt x="426" y="1570"/>
                </a:cubicBezTo>
                <a:cubicBezTo>
                  <a:pt x="422" y="1577"/>
                  <a:pt x="419" y="1587"/>
                  <a:pt x="408" y="1586"/>
                </a:cubicBezTo>
                <a:cubicBezTo>
                  <a:pt x="395" y="1585"/>
                  <a:pt x="382" y="1582"/>
                  <a:pt x="376" y="1569"/>
                </a:cubicBezTo>
                <a:cubicBezTo>
                  <a:pt x="370" y="1558"/>
                  <a:pt x="372" y="1549"/>
                  <a:pt x="388" y="1550"/>
                </a:cubicBezTo>
                <a:cubicBezTo>
                  <a:pt x="399" y="1551"/>
                  <a:pt x="401" y="1544"/>
                  <a:pt x="401" y="1535"/>
                </a:cubicBezTo>
                <a:cubicBezTo>
                  <a:pt x="403" y="1510"/>
                  <a:pt x="380" y="1494"/>
                  <a:pt x="357" y="1505"/>
                </a:cubicBezTo>
                <a:cubicBezTo>
                  <a:pt x="349" y="1508"/>
                  <a:pt x="342" y="1512"/>
                  <a:pt x="333" y="1515"/>
                </a:cubicBezTo>
                <a:cubicBezTo>
                  <a:pt x="323" y="1517"/>
                  <a:pt x="315" y="1514"/>
                  <a:pt x="309" y="1505"/>
                </a:cubicBezTo>
                <a:cubicBezTo>
                  <a:pt x="302" y="1496"/>
                  <a:pt x="307" y="1489"/>
                  <a:pt x="312" y="1481"/>
                </a:cubicBezTo>
                <a:cubicBezTo>
                  <a:pt x="321" y="1467"/>
                  <a:pt x="336" y="1464"/>
                  <a:pt x="351" y="1459"/>
                </a:cubicBezTo>
                <a:cubicBezTo>
                  <a:pt x="387" y="1447"/>
                  <a:pt x="387" y="1447"/>
                  <a:pt x="375" y="1411"/>
                </a:cubicBezTo>
                <a:cubicBezTo>
                  <a:pt x="364" y="1376"/>
                  <a:pt x="354" y="1342"/>
                  <a:pt x="353" y="1306"/>
                </a:cubicBezTo>
                <a:cubicBezTo>
                  <a:pt x="353" y="1294"/>
                  <a:pt x="346" y="1293"/>
                  <a:pt x="338" y="1291"/>
                </a:cubicBezTo>
                <a:cubicBezTo>
                  <a:pt x="312" y="1284"/>
                  <a:pt x="286" y="1275"/>
                  <a:pt x="259" y="1260"/>
                </a:cubicBezTo>
                <a:cubicBezTo>
                  <a:pt x="282" y="1252"/>
                  <a:pt x="302" y="1256"/>
                  <a:pt x="323" y="1257"/>
                </a:cubicBezTo>
                <a:cubicBezTo>
                  <a:pt x="367" y="1259"/>
                  <a:pt x="387" y="1243"/>
                  <a:pt x="392" y="1204"/>
                </a:cubicBezTo>
                <a:cubicBezTo>
                  <a:pt x="395" y="1186"/>
                  <a:pt x="389" y="1176"/>
                  <a:pt x="371" y="1172"/>
                </a:cubicBezTo>
                <a:cubicBezTo>
                  <a:pt x="363" y="1170"/>
                  <a:pt x="355" y="1170"/>
                  <a:pt x="348" y="1164"/>
                </a:cubicBezTo>
                <a:cubicBezTo>
                  <a:pt x="356" y="1152"/>
                  <a:pt x="369" y="1152"/>
                  <a:pt x="380" y="1152"/>
                </a:cubicBezTo>
                <a:cubicBezTo>
                  <a:pt x="392" y="1152"/>
                  <a:pt x="395" y="1147"/>
                  <a:pt x="396" y="1137"/>
                </a:cubicBezTo>
                <a:cubicBezTo>
                  <a:pt x="398" y="1109"/>
                  <a:pt x="388" y="1086"/>
                  <a:pt x="374" y="1063"/>
                </a:cubicBezTo>
                <a:cubicBezTo>
                  <a:pt x="366" y="1050"/>
                  <a:pt x="357" y="1036"/>
                  <a:pt x="349" y="1023"/>
                </a:cubicBezTo>
                <a:cubicBezTo>
                  <a:pt x="337" y="1002"/>
                  <a:pt x="333" y="980"/>
                  <a:pt x="340" y="957"/>
                </a:cubicBezTo>
                <a:cubicBezTo>
                  <a:pt x="346" y="934"/>
                  <a:pt x="340" y="923"/>
                  <a:pt x="318" y="915"/>
                </a:cubicBezTo>
                <a:cubicBezTo>
                  <a:pt x="315" y="914"/>
                  <a:pt x="312" y="914"/>
                  <a:pt x="307" y="913"/>
                </a:cubicBezTo>
                <a:cubicBezTo>
                  <a:pt x="316" y="897"/>
                  <a:pt x="331" y="894"/>
                  <a:pt x="344" y="889"/>
                </a:cubicBezTo>
                <a:cubicBezTo>
                  <a:pt x="360" y="883"/>
                  <a:pt x="372" y="874"/>
                  <a:pt x="377" y="857"/>
                </a:cubicBezTo>
                <a:cubicBezTo>
                  <a:pt x="382" y="845"/>
                  <a:pt x="380" y="836"/>
                  <a:pt x="367" y="831"/>
                </a:cubicBezTo>
                <a:cubicBezTo>
                  <a:pt x="353" y="826"/>
                  <a:pt x="344" y="819"/>
                  <a:pt x="345" y="802"/>
                </a:cubicBezTo>
                <a:cubicBezTo>
                  <a:pt x="345" y="786"/>
                  <a:pt x="357" y="784"/>
                  <a:pt x="369" y="781"/>
                </a:cubicBezTo>
                <a:cubicBezTo>
                  <a:pt x="373" y="780"/>
                  <a:pt x="380" y="780"/>
                  <a:pt x="379" y="773"/>
                </a:cubicBezTo>
                <a:cubicBezTo>
                  <a:pt x="379" y="765"/>
                  <a:pt x="375" y="756"/>
                  <a:pt x="367" y="754"/>
                </a:cubicBezTo>
                <a:cubicBezTo>
                  <a:pt x="345" y="748"/>
                  <a:pt x="347" y="734"/>
                  <a:pt x="352" y="716"/>
                </a:cubicBezTo>
                <a:cubicBezTo>
                  <a:pt x="358" y="689"/>
                  <a:pt x="357" y="662"/>
                  <a:pt x="349" y="635"/>
                </a:cubicBezTo>
                <a:cubicBezTo>
                  <a:pt x="347" y="627"/>
                  <a:pt x="346" y="620"/>
                  <a:pt x="351" y="613"/>
                </a:cubicBezTo>
                <a:cubicBezTo>
                  <a:pt x="364" y="593"/>
                  <a:pt x="371" y="574"/>
                  <a:pt x="356" y="551"/>
                </a:cubicBezTo>
                <a:cubicBezTo>
                  <a:pt x="351" y="542"/>
                  <a:pt x="361" y="537"/>
                  <a:pt x="367" y="538"/>
                </a:cubicBezTo>
                <a:cubicBezTo>
                  <a:pt x="400" y="545"/>
                  <a:pt x="411" y="528"/>
                  <a:pt x="413" y="499"/>
                </a:cubicBezTo>
                <a:cubicBezTo>
                  <a:pt x="414" y="494"/>
                  <a:pt x="418" y="490"/>
                  <a:pt x="421" y="485"/>
                </a:cubicBezTo>
                <a:cubicBezTo>
                  <a:pt x="437" y="458"/>
                  <a:pt x="439" y="456"/>
                  <a:pt x="470" y="463"/>
                </a:cubicBezTo>
                <a:cubicBezTo>
                  <a:pt x="487" y="467"/>
                  <a:pt x="498" y="465"/>
                  <a:pt x="506" y="447"/>
                </a:cubicBezTo>
                <a:cubicBezTo>
                  <a:pt x="512" y="434"/>
                  <a:pt x="523" y="422"/>
                  <a:pt x="539" y="420"/>
                </a:cubicBezTo>
                <a:cubicBezTo>
                  <a:pt x="554" y="418"/>
                  <a:pt x="555" y="408"/>
                  <a:pt x="555" y="397"/>
                </a:cubicBezTo>
                <a:cubicBezTo>
                  <a:pt x="555" y="386"/>
                  <a:pt x="554" y="376"/>
                  <a:pt x="561" y="367"/>
                </a:cubicBezTo>
                <a:cubicBezTo>
                  <a:pt x="566" y="360"/>
                  <a:pt x="561" y="355"/>
                  <a:pt x="556" y="352"/>
                </a:cubicBezTo>
                <a:cubicBezTo>
                  <a:pt x="548" y="349"/>
                  <a:pt x="541" y="347"/>
                  <a:pt x="533" y="346"/>
                </a:cubicBezTo>
                <a:cubicBezTo>
                  <a:pt x="507" y="339"/>
                  <a:pt x="506" y="337"/>
                  <a:pt x="517" y="314"/>
                </a:cubicBezTo>
                <a:cubicBezTo>
                  <a:pt x="522" y="302"/>
                  <a:pt x="530" y="292"/>
                  <a:pt x="536" y="281"/>
                </a:cubicBezTo>
                <a:cubicBezTo>
                  <a:pt x="544" y="268"/>
                  <a:pt x="552" y="255"/>
                  <a:pt x="569" y="271"/>
                </a:cubicBezTo>
                <a:cubicBezTo>
                  <a:pt x="575" y="276"/>
                  <a:pt x="583" y="273"/>
                  <a:pt x="585" y="264"/>
                </a:cubicBezTo>
                <a:cubicBezTo>
                  <a:pt x="588" y="253"/>
                  <a:pt x="592" y="241"/>
                  <a:pt x="578" y="232"/>
                </a:cubicBezTo>
                <a:cubicBezTo>
                  <a:pt x="577" y="232"/>
                  <a:pt x="576" y="232"/>
                  <a:pt x="574" y="231"/>
                </a:cubicBezTo>
                <a:cubicBezTo>
                  <a:pt x="566" y="228"/>
                  <a:pt x="552" y="235"/>
                  <a:pt x="550" y="220"/>
                </a:cubicBezTo>
                <a:cubicBezTo>
                  <a:pt x="548" y="206"/>
                  <a:pt x="552" y="193"/>
                  <a:pt x="561" y="181"/>
                </a:cubicBezTo>
                <a:cubicBezTo>
                  <a:pt x="569" y="172"/>
                  <a:pt x="580" y="166"/>
                  <a:pt x="591" y="162"/>
                </a:cubicBezTo>
                <a:cubicBezTo>
                  <a:pt x="600" y="159"/>
                  <a:pt x="607" y="159"/>
                  <a:pt x="608" y="171"/>
                </a:cubicBezTo>
                <a:cubicBezTo>
                  <a:pt x="609" y="175"/>
                  <a:pt x="611" y="179"/>
                  <a:pt x="615" y="179"/>
                </a:cubicBezTo>
                <a:cubicBezTo>
                  <a:pt x="622" y="179"/>
                  <a:pt x="623" y="174"/>
                  <a:pt x="623" y="170"/>
                </a:cubicBezTo>
                <a:cubicBezTo>
                  <a:pt x="624" y="162"/>
                  <a:pt x="624" y="155"/>
                  <a:pt x="625" y="148"/>
                </a:cubicBezTo>
                <a:cubicBezTo>
                  <a:pt x="628" y="124"/>
                  <a:pt x="644" y="115"/>
                  <a:pt x="666" y="124"/>
                </a:cubicBezTo>
                <a:cubicBezTo>
                  <a:pt x="669" y="125"/>
                  <a:pt x="671" y="126"/>
                  <a:pt x="673" y="127"/>
                </a:cubicBezTo>
                <a:cubicBezTo>
                  <a:pt x="705" y="144"/>
                  <a:pt x="710" y="143"/>
                  <a:pt x="725" y="109"/>
                </a:cubicBezTo>
                <a:cubicBezTo>
                  <a:pt x="731" y="96"/>
                  <a:pt x="738" y="89"/>
                  <a:pt x="753" y="91"/>
                </a:cubicBezTo>
                <a:cubicBezTo>
                  <a:pt x="759" y="92"/>
                  <a:pt x="764" y="91"/>
                  <a:pt x="769" y="90"/>
                </a:cubicBezTo>
                <a:cubicBezTo>
                  <a:pt x="799" y="89"/>
                  <a:pt x="822" y="78"/>
                  <a:pt x="829" y="45"/>
                </a:cubicBezTo>
                <a:cubicBezTo>
                  <a:pt x="832" y="33"/>
                  <a:pt x="837" y="21"/>
                  <a:pt x="845" y="11"/>
                </a:cubicBezTo>
                <a:cubicBezTo>
                  <a:pt x="850" y="4"/>
                  <a:pt x="858" y="0"/>
                  <a:pt x="866" y="3"/>
                </a:cubicBezTo>
                <a:cubicBezTo>
                  <a:pt x="876" y="6"/>
                  <a:pt x="872" y="15"/>
                  <a:pt x="871" y="22"/>
                </a:cubicBezTo>
                <a:cubicBezTo>
                  <a:pt x="867" y="66"/>
                  <a:pt x="867" y="66"/>
                  <a:pt x="909" y="57"/>
                </a:cubicBezTo>
                <a:cubicBezTo>
                  <a:pt x="924" y="54"/>
                  <a:pt x="938" y="53"/>
                  <a:pt x="953" y="56"/>
                </a:cubicBezTo>
                <a:cubicBezTo>
                  <a:pt x="968" y="60"/>
                  <a:pt x="980" y="63"/>
                  <a:pt x="986" y="82"/>
                </a:cubicBezTo>
                <a:cubicBezTo>
                  <a:pt x="996" y="109"/>
                  <a:pt x="1034" y="117"/>
                  <a:pt x="1066" y="102"/>
                </a:cubicBezTo>
                <a:cubicBezTo>
                  <a:pt x="1071" y="100"/>
                  <a:pt x="1075" y="97"/>
                  <a:pt x="1081" y="94"/>
                </a:cubicBezTo>
                <a:cubicBezTo>
                  <a:pt x="1085" y="117"/>
                  <a:pt x="1091" y="138"/>
                  <a:pt x="1114" y="148"/>
                </a:cubicBezTo>
                <a:cubicBezTo>
                  <a:pt x="1135" y="157"/>
                  <a:pt x="1155" y="152"/>
                  <a:pt x="1176" y="148"/>
                </a:cubicBezTo>
                <a:cubicBezTo>
                  <a:pt x="1178" y="154"/>
                  <a:pt x="1174" y="156"/>
                  <a:pt x="1172" y="159"/>
                </a:cubicBezTo>
                <a:cubicBezTo>
                  <a:pt x="1152" y="181"/>
                  <a:pt x="1160" y="206"/>
                  <a:pt x="1189" y="215"/>
                </a:cubicBezTo>
                <a:cubicBezTo>
                  <a:pt x="1219" y="224"/>
                  <a:pt x="1219" y="224"/>
                  <a:pt x="1209" y="254"/>
                </a:cubicBezTo>
                <a:cubicBezTo>
                  <a:pt x="1202" y="275"/>
                  <a:pt x="1214" y="297"/>
                  <a:pt x="1236" y="300"/>
                </a:cubicBezTo>
                <a:cubicBezTo>
                  <a:pt x="1247" y="302"/>
                  <a:pt x="1248" y="292"/>
                  <a:pt x="1250" y="285"/>
                </a:cubicBezTo>
                <a:cubicBezTo>
                  <a:pt x="1253" y="273"/>
                  <a:pt x="1255" y="259"/>
                  <a:pt x="1270" y="255"/>
                </a:cubicBezTo>
                <a:cubicBezTo>
                  <a:pt x="1280" y="253"/>
                  <a:pt x="1287" y="252"/>
                  <a:pt x="1283" y="267"/>
                </a:cubicBezTo>
                <a:cubicBezTo>
                  <a:pt x="1274" y="305"/>
                  <a:pt x="1284" y="318"/>
                  <a:pt x="1322" y="321"/>
                </a:cubicBezTo>
                <a:cubicBezTo>
                  <a:pt x="1370" y="325"/>
                  <a:pt x="1411" y="342"/>
                  <a:pt x="1447" y="373"/>
                </a:cubicBezTo>
                <a:cubicBezTo>
                  <a:pt x="1465" y="389"/>
                  <a:pt x="1484" y="402"/>
                  <a:pt x="1507" y="410"/>
                </a:cubicBezTo>
                <a:cubicBezTo>
                  <a:pt x="1519" y="414"/>
                  <a:pt x="1530" y="414"/>
                  <a:pt x="1540" y="405"/>
                </a:cubicBezTo>
                <a:cubicBezTo>
                  <a:pt x="1549" y="397"/>
                  <a:pt x="1560" y="392"/>
                  <a:pt x="1570" y="402"/>
                </a:cubicBezTo>
                <a:cubicBezTo>
                  <a:pt x="1580" y="413"/>
                  <a:pt x="1569" y="421"/>
                  <a:pt x="1563" y="427"/>
                </a:cubicBezTo>
                <a:cubicBezTo>
                  <a:pt x="1548" y="442"/>
                  <a:pt x="1547" y="456"/>
                  <a:pt x="1554" y="475"/>
                </a:cubicBezTo>
                <a:cubicBezTo>
                  <a:pt x="1581" y="551"/>
                  <a:pt x="1584" y="629"/>
                  <a:pt x="1581" y="708"/>
                </a:cubicBezTo>
                <a:cubicBezTo>
                  <a:pt x="1580" y="748"/>
                  <a:pt x="1580" y="748"/>
                  <a:pt x="1616" y="763"/>
                </a:cubicBezTo>
                <a:cubicBezTo>
                  <a:pt x="1649" y="776"/>
                  <a:pt x="1649" y="776"/>
                  <a:pt x="1675" y="750"/>
                </a:cubicBezTo>
                <a:cubicBezTo>
                  <a:pt x="1693" y="732"/>
                  <a:pt x="1711" y="713"/>
                  <a:pt x="1734" y="700"/>
                </a:cubicBezTo>
                <a:cubicBezTo>
                  <a:pt x="1746" y="694"/>
                  <a:pt x="1759" y="688"/>
                  <a:pt x="1775" y="691"/>
                </a:cubicBezTo>
                <a:cubicBezTo>
                  <a:pt x="1772" y="703"/>
                  <a:pt x="1764" y="711"/>
                  <a:pt x="1758" y="720"/>
                </a:cubicBezTo>
                <a:cubicBezTo>
                  <a:pt x="1746" y="738"/>
                  <a:pt x="1738" y="757"/>
                  <a:pt x="1738" y="778"/>
                </a:cubicBezTo>
                <a:cubicBezTo>
                  <a:pt x="1737" y="790"/>
                  <a:pt x="1733" y="792"/>
                  <a:pt x="1722" y="791"/>
                </a:cubicBezTo>
                <a:cubicBezTo>
                  <a:pt x="1711" y="790"/>
                  <a:pt x="1699" y="790"/>
                  <a:pt x="1689" y="796"/>
                </a:cubicBezTo>
                <a:cubicBezTo>
                  <a:pt x="1683" y="801"/>
                  <a:pt x="1678" y="807"/>
                  <a:pt x="1677" y="814"/>
                </a:cubicBezTo>
                <a:cubicBezTo>
                  <a:pt x="1677" y="823"/>
                  <a:pt x="1686" y="823"/>
                  <a:pt x="1692" y="825"/>
                </a:cubicBezTo>
                <a:cubicBezTo>
                  <a:pt x="1732" y="839"/>
                  <a:pt x="1772" y="852"/>
                  <a:pt x="1813" y="867"/>
                </a:cubicBezTo>
                <a:cubicBezTo>
                  <a:pt x="1837" y="875"/>
                  <a:pt x="1861" y="886"/>
                  <a:pt x="1882" y="902"/>
                </a:cubicBezTo>
                <a:cubicBezTo>
                  <a:pt x="1923" y="931"/>
                  <a:pt x="1936" y="968"/>
                  <a:pt x="1924" y="1017"/>
                </a:cubicBezTo>
                <a:cubicBezTo>
                  <a:pt x="1912" y="1061"/>
                  <a:pt x="1912" y="1061"/>
                  <a:pt x="1939" y="1097"/>
                </a:cubicBezTo>
                <a:cubicBezTo>
                  <a:pt x="1923" y="1108"/>
                  <a:pt x="1913" y="1125"/>
                  <a:pt x="1904" y="1141"/>
                </a:cubicBezTo>
                <a:cubicBezTo>
                  <a:pt x="1895" y="1157"/>
                  <a:pt x="1884" y="1170"/>
                  <a:pt x="1865" y="1174"/>
                </a:cubicBezTo>
                <a:cubicBezTo>
                  <a:pt x="1851" y="1177"/>
                  <a:pt x="1837" y="1180"/>
                  <a:pt x="1834" y="1197"/>
                </a:cubicBezTo>
                <a:cubicBezTo>
                  <a:pt x="1830" y="1217"/>
                  <a:pt x="1831" y="1236"/>
                  <a:pt x="1849" y="1250"/>
                </a:cubicBezTo>
                <a:cubicBezTo>
                  <a:pt x="1861" y="1260"/>
                  <a:pt x="1876" y="1267"/>
                  <a:pt x="1890" y="1273"/>
                </a:cubicBezTo>
                <a:cubicBezTo>
                  <a:pt x="1914" y="1284"/>
                  <a:pt x="1939" y="1294"/>
                  <a:pt x="1961" y="1309"/>
                </a:cubicBezTo>
                <a:cubicBezTo>
                  <a:pt x="1974" y="1318"/>
                  <a:pt x="1981" y="1314"/>
                  <a:pt x="1983" y="1298"/>
                </a:cubicBezTo>
                <a:cubicBezTo>
                  <a:pt x="1984" y="1274"/>
                  <a:pt x="1997" y="1257"/>
                  <a:pt x="2020" y="1250"/>
                </a:cubicBezTo>
                <a:cubicBezTo>
                  <a:pt x="2045" y="1242"/>
                  <a:pt x="2073" y="1249"/>
                  <a:pt x="2088" y="1267"/>
                </a:cubicBezTo>
                <a:cubicBezTo>
                  <a:pt x="2099" y="1280"/>
                  <a:pt x="2101" y="1295"/>
                  <a:pt x="2095" y="1310"/>
                </a:cubicBezTo>
                <a:cubicBezTo>
                  <a:pt x="2088" y="1329"/>
                  <a:pt x="2096" y="1338"/>
                  <a:pt x="2112" y="1343"/>
                </a:cubicBezTo>
                <a:cubicBezTo>
                  <a:pt x="2122" y="1346"/>
                  <a:pt x="2127" y="1351"/>
                  <a:pt x="2125" y="1362"/>
                </a:cubicBezTo>
                <a:cubicBezTo>
                  <a:pt x="2123" y="1374"/>
                  <a:pt x="2114" y="1368"/>
                  <a:pt x="2108" y="1368"/>
                </a:cubicBezTo>
                <a:cubicBezTo>
                  <a:pt x="2002" y="1361"/>
                  <a:pt x="1903" y="1334"/>
                  <a:pt x="1815" y="1274"/>
                </a:cubicBezTo>
                <a:cubicBezTo>
                  <a:pt x="1807" y="1268"/>
                  <a:pt x="1800" y="1268"/>
                  <a:pt x="1794" y="1274"/>
                </a:cubicBezTo>
                <a:cubicBezTo>
                  <a:pt x="1782" y="1284"/>
                  <a:pt x="1770" y="1294"/>
                  <a:pt x="1759" y="1304"/>
                </a:cubicBezTo>
                <a:cubicBezTo>
                  <a:pt x="1743" y="1319"/>
                  <a:pt x="1727" y="1334"/>
                  <a:pt x="1704" y="1340"/>
                </a:cubicBezTo>
                <a:cubicBezTo>
                  <a:pt x="1693" y="1342"/>
                  <a:pt x="1693" y="1350"/>
                  <a:pt x="1698" y="1358"/>
                </a:cubicBezTo>
                <a:cubicBezTo>
                  <a:pt x="1705" y="1368"/>
                  <a:pt x="1712" y="1378"/>
                  <a:pt x="1726" y="1381"/>
                </a:cubicBezTo>
                <a:cubicBezTo>
                  <a:pt x="1758" y="1390"/>
                  <a:pt x="1785" y="1409"/>
                  <a:pt x="1811" y="1429"/>
                </a:cubicBezTo>
                <a:cubicBezTo>
                  <a:pt x="1831" y="1445"/>
                  <a:pt x="1851" y="1460"/>
                  <a:pt x="1874" y="1471"/>
                </a:cubicBezTo>
                <a:cubicBezTo>
                  <a:pt x="1890" y="1480"/>
                  <a:pt x="1899" y="1477"/>
                  <a:pt x="1904" y="1460"/>
                </a:cubicBezTo>
                <a:cubicBezTo>
                  <a:pt x="1906" y="1451"/>
                  <a:pt x="1908" y="1441"/>
                  <a:pt x="1922" y="1445"/>
                </a:cubicBezTo>
                <a:cubicBezTo>
                  <a:pt x="1935" y="1449"/>
                  <a:pt x="1940" y="1458"/>
                  <a:pt x="1941" y="1470"/>
                </a:cubicBezTo>
                <a:cubicBezTo>
                  <a:pt x="1941" y="1478"/>
                  <a:pt x="1935" y="1478"/>
                  <a:pt x="1930" y="1478"/>
                </a:cubicBezTo>
                <a:cubicBezTo>
                  <a:pt x="1914" y="1479"/>
                  <a:pt x="1900" y="1483"/>
                  <a:pt x="1887" y="1493"/>
                </a:cubicBezTo>
                <a:cubicBezTo>
                  <a:pt x="1881" y="1498"/>
                  <a:pt x="1877" y="1496"/>
                  <a:pt x="1871" y="1493"/>
                </a:cubicBezTo>
                <a:cubicBezTo>
                  <a:pt x="1813" y="1464"/>
                  <a:pt x="1751" y="1440"/>
                  <a:pt x="1708" y="1388"/>
                </a:cubicBezTo>
                <a:cubicBezTo>
                  <a:pt x="1695" y="1373"/>
                  <a:pt x="1664" y="1380"/>
                  <a:pt x="1656" y="1400"/>
                </a:cubicBezTo>
                <a:cubicBezTo>
                  <a:pt x="1649" y="1415"/>
                  <a:pt x="1641" y="1417"/>
                  <a:pt x="1627" y="1415"/>
                </a:cubicBezTo>
                <a:cubicBezTo>
                  <a:pt x="1620" y="1414"/>
                  <a:pt x="1612" y="1415"/>
                  <a:pt x="1605" y="1417"/>
                </a:cubicBezTo>
                <a:cubicBezTo>
                  <a:pt x="1593" y="1420"/>
                  <a:pt x="1590" y="1430"/>
                  <a:pt x="1588" y="1441"/>
                </a:cubicBezTo>
                <a:cubicBezTo>
                  <a:pt x="1586" y="1452"/>
                  <a:pt x="1593" y="1457"/>
                  <a:pt x="1601" y="1461"/>
                </a:cubicBezTo>
                <a:cubicBezTo>
                  <a:pt x="1611" y="1466"/>
                  <a:pt x="1623" y="1470"/>
                  <a:pt x="1634" y="1475"/>
                </a:cubicBezTo>
                <a:cubicBezTo>
                  <a:pt x="1646" y="1480"/>
                  <a:pt x="1658" y="1486"/>
                  <a:pt x="1667" y="1497"/>
                </a:cubicBezTo>
                <a:cubicBezTo>
                  <a:pt x="1682" y="1516"/>
                  <a:pt x="1679" y="1534"/>
                  <a:pt x="1656" y="1541"/>
                </a:cubicBezTo>
                <a:cubicBezTo>
                  <a:pt x="1613" y="1554"/>
                  <a:pt x="1610" y="1570"/>
                  <a:pt x="1633" y="1611"/>
                </a:cubicBezTo>
                <a:cubicBezTo>
                  <a:pt x="1642" y="1628"/>
                  <a:pt x="1653" y="1643"/>
                  <a:pt x="1646" y="1664"/>
                </a:cubicBezTo>
                <a:cubicBezTo>
                  <a:pt x="1644" y="1668"/>
                  <a:pt x="1644" y="1674"/>
                  <a:pt x="1638" y="1673"/>
                </a:cubicBezTo>
                <a:cubicBezTo>
                  <a:pt x="1632" y="1673"/>
                  <a:pt x="1630" y="1668"/>
                  <a:pt x="1629" y="1664"/>
                </a:cubicBezTo>
                <a:cubicBezTo>
                  <a:pt x="1627" y="1646"/>
                  <a:pt x="1616" y="1640"/>
                  <a:pt x="1599" y="1639"/>
                </a:cubicBezTo>
                <a:cubicBezTo>
                  <a:pt x="1575" y="1637"/>
                  <a:pt x="1560" y="1623"/>
                  <a:pt x="1552" y="1600"/>
                </a:cubicBezTo>
                <a:cubicBezTo>
                  <a:pt x="1546" y="1580"/>
                  <a:pt x="1540" y="1560"/>
                  <a:pt x="1533" y="1540"/>
                </a:cubicBezTo>
                <a:cubicBezTo>
                  <a:pt x="1529" y="1526"/>
                  <a:pt x="1521" y="1514"/>
                  <a:pt x="1510" y="1506"/>
                </a:cubicBezTo>
                <a:cubicBezTo>
                  <a:pt x="1506" y="1503"/>
                  <a:pt x="1502" y="1498"/>
                  <a:pt x="1496" y="1500"/>
                </a:cubicBezTo>
                <a:cubicBezTo>
                  <a:pt x="1489" y="1504"/>
                  <a:pt x="1486" y="1510"/>
                  <a:pt x="1487" y="1517"/>
                </a:cubicBezTo>
                <a:cubicBezTo>
                  <a:pt x="1488" y="1530"/>
                  <a:pt x="1490" y="1543"/>
                  <a:pt x="1492" y="1556"/>
                </a:cubicBezTo>
                <a:cubicBezTo>
                  <a:pt x="1493" y="1561"/>
                  <a:pt x="1498" y="1562"/>
                  <a:pt x="1502" y="1563"/>
                </a:cubicBezTo>
                <a:cubicBezTo>
                  <a:pt x="1506" y="1564"/>
                  <a:pt x="1511" y="1564"/>
                  <a:pt x="1515" y="1566"/>
                </a:cubicBezTo>
                <a:cubicBezTo>
                  <a:pt x="1527" y="1569"/>
                  <a:pt x="1536" y="1576"/>
                  <a:pt x="1532" y="1589"/>
                </a:cubicBezTo>
                <a:cubicBezTo>
                  <a:pt x="1528" y="1600"/>
                  <a:pt x="1516" y="1595"/>
                  <a:pt x="1507" y="1594"/>
                </a:cubicBezTo>
                <a:cubicBezTo>
                  <a:pt x="1504" y="1593"/>
                  <a:pt x="1500" y="1592"/>
                  <a:pt x="1498" y="1590"/>
                </a:cubicBezTo>
                <a:cubicBezTo>
                  <a:pt x="1480" y="1574"/>
                  <a:pt x="1478" y="1587"/>
                  <a:pt x="1474" y="1602"/>
                </a:cubicBezTo>
                <a:cubicBezTo>
                  <a:pt x="1468" y="1624"/>
                  <a:pt x="1468" y="1623"/>
                  <a:pt x="1492" y="1625"/>
                </a:cubicBezTo>
                <a:cubicBezTo>
                  <a:pt x="1506" y="1625"/>
                  <a:pt x="1515" y="1630"/>
                  <a:pt x="1509" y="1647"/>
                </a:cubicBezTo>
                <a:cubicBezTo>
                  <a:pt x="1505" y="1659"/>
                  <a:pt x="1502" y="1671"/>
                  <a:pt x="1500" y="1684"/>
                </a:cubicBezTo>
                <a:cubicBezTo>
                  <a:pt x="1497" y="1705"/>
                  <a:pt x="1504" y="1712"/>
                  <a:pt x="1525" y="1709"/>
                </a:cubicBezTo>
                <a:cubicBezTo>
                  <a:pt x="1529" y="1709"/>
                  <a:pt x="1532" y="1709"/>
                  <a:pt x="1535" y="1708"/>
                </a:cubicBezTo>
                <a:cubicBezTo>
                  <a:pt x="1553" y="1704"/>
                  <a:pt x="1560" y="1707"/>
                  <a:pt x="1558" y="1728"/>
                </a:cubicBezTo>
                <a:cubicBezTo>
                  <a:pt x="1554" y="1754"/>
                  <a:pt x="1565" y="1777"/>
                  <a:pt x="1579" y="1799"/>
                </a:cubicBezTo>
                <a:cubicBezTo>
                  <a:pt x="1596" y="1825"/>
                  <a:pt x="1618" y="1849"/>
                  <a:pt x="1631" y="1877"/>
                </a:cubicBezTo>
                <a:cubicBezTo>
                  <a:pt x="1639" y="1894"/>
                  <a:pt x="1643" y="1910"/>
                  <a:pt x="1634" y="1929"/>
                </a:cubicBezTo>
                <a:cubicBezTo>
                  <a:pt x="1623" y="1951"/>
                  <a:pt x="1628" y="1975"/>
                  <a:pt x="1637" y="1998"/>
                </a:cubicBezTo>
                <a:cubicBezTo>
                  <a:pt x="1640" y="2005"/>
                  <a:pt x="1643" y="2011"/>
                  <a:pt x="1645" y="2017"/>
                </a:cubicBezTo>
                <a:cubicBezTo>
                  <a:pt x="1662" y="2054"/>
                  <a:pt x="1662" y="2054"/>
                  <a:pt x="1631" y="2080"/>
                </a:cubicBezTo>
                <a:cubicBezTo>
                  <a:pt x="1625" y="2085"/>
                  <a:pt x="1621" y="2090"/>
                  <a:pt x="1623" y="2100"/>
                </a:cubicBezTo>
                <a:cubicBezTo>
                  <a:pt x="1625" y="2111"/>
                  <a:pt x="1624" y="2123"/>
                  <a:pt x="1622" y="2134"/>
                </a:cubicBezTo>
                <a:cubicBezTo>
                  <a:pt x="1618" y="2151"/>
                  <a:pt x="1627" y="2158"/>
                  <a:pt x="1641" y="2163"/>
                </a:cubicBezTo>
                <a:cubicBezTo>
                  <a:pt x="1686" y="2179"/>
                  <a:pt x="1686" y="2179"/>
                  <a:pt x="1659" y="2218"/>
                </a:cubicBezTo>
                <a:cubicBezTo>
                  <a:pt x="1654" y="2225"/>
                  <a:pt x="1652" y="2233"/>
                  <a:pt x="1652" y="2242"/>
                </a:cubicBezTo>
                <a:cubicBezTo>
                  <a:pt x="1652" y="2249"/>
                  <a:pt x="1659" y="2258"/>
                  <a:pt x="1647" y="2261"/>
                </a:cubicBezTo>
                <a:cubicBezTo>
                  <a:pt x="1637" y="2264"/>
                  <a:pt x="1627" y="2263"/>
                  <a:pt x="1621" y="2253"/>
                </a:cubicBezTo>
                <a:cubicBezTo>
                  <a:pt x="1615" y="2245"/>
                  <a:pt x="1611" y="2236"/>
                  <a:pt x="1606" y="2226"/>
                </a:cubicBezTo>
                <a:cubicBezTo>
                  <a:pt x="1582" y="2235"/>
                  <a:pt x="1571" y="2256"/>
                  <a:pt x="1562" y="2277"/>
                </a:cubicBezTo>
                <a:cubicBezTo>
                  <a:pt x="1557" y="2287"/>
                  <a:pt x="1566" y="2296"/>
                  <a:pt x="1572" y="2303"/>
                </a:cubicBezTo>
                <a:cubicBezTo>
                  <a:pt x="1581" y="2312"/>
                  <a:pt x="1590" y="2320"/>
                  <a:pt x="1598" y="2328"/>
                </a:cubicBezTo>
                <a:cubicBezTo>
                  <a:pt x="1607" y="2337"/>
                  <a:pt x="1613" y="2347"/>
                  <a:pt x="1614" y="2360"/>
                </a:cubicBezTo>
                <a:cubicBezTo>
                  <a:pt x="1615" y="2377"/>
                  <a:pt x="1610" y="2381"/>
                  <a:pt x="1593" y="2377"/>
                </a:cubicBezTo>
                <a:cubicBezTo>
                  <a:pt x="1572" y="2371"/>
                  <a:pt x="1567" y="2377"/>
                  <a:pt x="1570" y="2398"/>
                </a:cubicBezTo>
                <a:cubicBezTo>
                  <a:pt x="1571" y="2410"/>
                  <a:pt x="1581" y="2425"/>
                  <a:pt x="1567" y="2433"/>
                </a:cubicBezTo>
                <a:cubicBezTo>
                  <a:pt x="1554" y="2440"/>
                  <a:pt x="1542" y="2427"/>
                  <a:pt x="1532" y="2419"/>
                </a:cubicBezTo>
                <a:cubicBezTo>
                  <a:pt x="1528" y="2415"/>
                  <a:pt x="1524" y="2412"/>
                  <a:pt x="1519" y="2409"/>
                </a:cubicBezTo>
                <a:cubicBezTo>
                  <a:pt x="1513" y="2405"/>
                  <a:pt x="1505" y="2404"/>
                  <a:pt x="1499" y="2410"/>
                </a:cubicBezTo>
                <a:cubicBezTo>
                  <a:pt x="1493" y="2415"/>
                  <a:pt x="1495" y="2422"/>
                  <a:pt x="1499" y="2428"/>
                </a:cubicBezTo>
                <a:cubicBezTo>
                  <a:pt x="1504" y="2437"/>
                  <a:pt x="1508" y="2446"/>
                  <a:pt x="1498" y="2455"/>
                </a:cubicBezTo>
                <a:cubicBezTo>
                  <a:pt x="1488" y="2463"/>
                  <a:pt x="1478" y="2458"/>
                  <a:pt x="1469" y="2452"/>
                </a:cubicBezTo>
                <a:cubicBezTo>
                  <a:pt x="1468" y="2451"/>
                  <a:pt x="1466" y="2449"/>
                  <a:pt x="1464" y="2448"/>
                </a:cubicBezTo>
                <a:cubicBezTo>
                  <a:pt x="1439" y="2430"/>
                  <a:pt x="1433" y="2432"/>
                  <a:pt x="1421" y="2461"/>
                </a:cubicBezTo>
                <a:cubicBezTo>
                  <a:pt x="1416" y="2475"/>
                  <a:pt x="1411" y="2486"/>
                  <a:pt x="1394" y="2484"/>
                </a:cubicBezTo>
                <a:cubicBezTo>
                  <a:pt x="1390" y="2484"/>
                  <a:pt x="1387" y="2484"/>
                  <a:pt x="1384" y="2483"/>
                </a:cubicBezTo>
                <a:cubicBezTo>
                  <a:pt x="1367" y="2477"/>
                  <a:pt x="1352" y="2485"/>
                  <a:pt x="1354" y="2502"/>
                </a:cubicBezTo>
                <a:cubicBezTo>
                  <a:pt x="1356" y="2519"/>
                  <a:pt x="1347" y="2525"/>
                  <a:pt x="1335" y="2526"/>
                </a:cubicBezTo>
                <a:cubicBezTo>
                  <a:pt x="1296" y="2528"/>
                  <a:pt x="1288" y="2552"/>
                  <a:pt x="1287" y="2586"/>
                </a:cubicBezTo>
                <a:cubicBezTo>
                  <a:pt x="1286" y="2610"/>
                  <a:pt x="1280" y="2634"/>
                  <a:pt x="1273" y="2658"/>
                </a:cubicBezTo>
                <a:cubicBezTo>
                  <a:pt x="1269" y="2669"/>
                  <a:pt x="1263" y="2676"/>
                  <a:pt x="1251" y="2679"/>
                </a:cubicBezTo>
                <a:cubicBezTo>
                  <a:pt x="1210" y="2691"/>
                  <a:pt x="1169" y="2694"/>
                  <a:pt x="1131" y="2668"/>
                </a:cubicBezTo>
                <a:cubicBezTo>
                  <a:pt x="1117" y="2658"/>
                  <a:pt x="1108" y="2647"/>
                  <a:pt x="1110" y="2628"/>
                </a:cubicBezTo>
                <a:cubicBezTo>
                  <a:pt x="1114" y="2600"/>
                  <a:pt x="1100" y="2575"/>
                  <a:pt x="1086" y="2551"/>
                </a:cubicBezTo>
                <a:cubicBezTo>
                  <a:pt x="1083" y="2544"/>
                  <a:pt x="1077" y="2543"/>
                  <a:pt x="1070" y="2542"/>
                </a:cubicBezTo>
                <a:cubicBezTo>
                  <a:pt x="1046" y="2539"/>
                  <a:pt x="1022" y="2537"/>
                  <a:pt x="998" y="2538"/>
                </a:cubicBezTo>
                <a:cubicBezTo>
                  <a:pt x="983" y="2538"/>
                  <a:pt x="973" y="2533"/>
                  <a:pt x="964" y="2522"/>
                </a:cubicBezTo>
                <a:cubicBezTo>
                  <a:pt x="955" y="2512"/>
                  <a:pt x="947" y="2501"/>
                  <a:pt x="934" y="2495"/>
                </a:cubicBezTo>
                <a:cubicBezTo>
                  <a:pt x="920" y="2489"/>
                  <a:pt x="908" y="2487"/>
                  <a:pt x="893" y="2497"/>
                </a:cubicBezTo>
                <a:cubicBezTo>
                  <a:pt x="875" y="2510"/>
                  <a:pt x="859" y="2504"/>
                  <a:pt x="852" y="2482"/>
                </a:cubicBezTo>
                <a:cubicBezTo>
                  <a:pt x="839" y="2444"/>
                  <a:pt x="821" y="2440"/>
                  <a:pt x="790" y="2468"/>
                </a:cubicBezTo>
                <a:cubicBezTo>
                  <a:pt x="773" y="2482"/>
                  <a:pt x="762" y="2501"/>
                  <a:pt x="747" y="2517"/>
                </a:cubicBezTo>
                <a:cubicBezTo>
                  <a:pt x="735" y="2529"/>
                  <a:pt x="723" y="2540"/>
                  <a:pt x="700" y="2543"/>
                </a:cubicBezTo>
                <a:cubicBezTo>
                  <a:pt x="719" y="2512"/>
                  <a:pt x="734" y="2485"/>
                  <a:pt x="752" y="2457"/>
                </a:cubicBezTo>
                <a:cubicBezTo>
                  <a:pt x="770" y="2428"/>
                  <a:pt x="746" y="2370"/>
                  <a:pt x="711" y="2373"/>
                </a:cubicBezTo>
                <a:cubicBezTo>
                  <a:pt x="670" y="2376"/>
                  <a:pt x="657" y="2354"/>
                  <a:pt x="649" y="2321"/>
                </a:cubicBezTo>
                <a:cubicBezTo>
                  <a:pt x="647" y="2316"/>
                  <a:pt x="646" y="2311"/>
                  <a:pt x="644" y="2306"/>
                </a:cubicBezTo>
                <a:cubicBezTo>
                  <a:pt x="638" y="2284"/>
                  <a:pt x="636" y="2283"/>
                  <a:pt x="616" y="2294"/>
                </a:cubicBezTo>
                <a:cubicBezTo>
                  <a:pt x="599" y="2304"/>
                  <a:pt x="586" y="2318"/>
                  <a:pt x="574" y="2334"/>
                </a:cubicBezTo>
                <a:cubicBezTo>
                  <a:pt x="567" y="2344"/>
                  <a:pt x="561" y="2348"/>
                  <a:pt x="548" y="2343"/>
                </a:cubicBezTo>
                <a:cubicBezTo>
                  <a:pt x="537" y="2339"/>
                  <a:pt x="525" y="2338"/>
                  <a:pt x="513" y="2337"/>
                </a:cubicBezTo>
                <a:cubicBezTo>
                  <a:pt x="505" y="2336"/>
                  <a:pt x="498" y="2340"/>
                  <a:pt x="496" y="2348"/>
                </a:cubicBezTo>
                <a:cubicBezTo>
                  <a:pt x="494" y="2357"/>
                  <a:pt x="497" y="2363"/>
                  <a:pt x="505" y="2367"/>
                </a:cubicBezTo>
                <a:cubicBezTo>
                  <a:pt x="511" y="2370"/>
                  <a:pt x="517" y="2372"/>
                  <a:pt x="523" y="2375"/>
                </a:cubicBezTo>
                <a:cubicBezTo>
                  <a:pt x="533" y="2380"/>
                  <a:pt x="537" y="2387"/>
                  <a:pt x="535" y="2399"/>
                </a:cubicBezTo>
                <a:cubicBezTo>
                  <a:pt x="529" y="2435"/>
                  <a:pt x="542" y="2460"/>
                  <a:pt x="574" y="2476"/>
                </a:cubicBezTo>
                <a:cubicBezTo>
                  <a:pt x="579" y="2479"/>
                  <a:pt x="590" y="2478"/>
                  <a:pt x="588" y="2487"/>
                </a:cubicBezTo>
                <a:cubicBezTo>
                  <a:pt x="587" y="2496"/>
                  <a:pt x="578" y="2498"/>
                  <a:pt x="569" y="2499"/>
                </a:cubicBezTo>
                <a:cubicBezTo>
                  <a:pt x="568" y="2499"/>
                  <a:pt x="567" y="2499"/>
                  <a:pt x="566" y="2499"/>
                </a:cubicBezTo>
                <a:cubicBezTo>
                  <a:pt x="542" y="2503"/>
                  <a:pt x="535" y="2514"/>
                  <a:pt x="547" y="2533"/>
                </a:cubicBezTo>
                <a:cubicBezTo>
                  <a:pt x="558" y="2551"/>
                  <a:pt x="555" y="2565"/>
                  <a:pt x="545" y="2580"/>
                </a:cubicBezTo>
                <a:cubicBezTo>
                  <a:pt x="532" y="2600"/>
                  <a:pt x="522" y="2621"/>
                  <a:pt x="528" y="2646"/>
                </a:cubicBezTo>
                <a:cubicBezTo>
                  <a:pt x="531" y="2657"/>
                  <a:pt x="520" y="2662"/>
                  <a:pt x="513" y="2664"/>
                </a:cubicBezTo>
                <a:cubicBezTo>
                  <a:pt x="487" y="2673"/>
                  <a:pt x="475" y="2690"/>
                  <a:pt x="472" y="2716"/>
                </a:cubicBezTo>
                <a:cubicBezTo>
                  <a:pt x="470" y="2732"/>
                  <a:pt x="464" y="2735"/>
                  <a:pt x="448" y="2725"/>
                </a:cubicBezTo>
                <a:cubicBezTo>
                  <a:pt x="414" y="2704"/>
                  <a:pt x="364" y="2719"/>
                  <a:pt x="349" y="2754"/>
                </a:cubicBezTo>
                <a:cubicBezTo>
                  <a:pt x="346" y="2761"/>
                  <a:pt x="342" y="2770"/>
                  <a:pt x="349" y="2776"/>
                </a:cubicBezTo>
                <a:cubicBezTo>
                  <a:pt x="356" y="2782"/>
                  <a:pt x="366" y="2785"/>
                  <a:pt x="375" y="2779"/>
                </a:cubicBezTo>
                <a:cubicBezTo>
                  <a:pt x="381" y="2776"/>
                  <a:pt x="387" y="2771"/>
                  <a:pt x="393" y="2767"/>
                </a:cubicBezTo>
                <a:cubicBezTo>
                  <a:pt x="399" y="2762"/>
                  <a:pt x="405" y="2759"/>
                  <a:pt x="410" y="2765"/>
                </a:cubicBezTo>
                <a:cubicBezTo>
                  <a:pt x="416" y="2772"/>
                  <a:pt x="412" y="2778"/>
                  <a:pt x="407" y="2783"/>
                </a:cubicBezTo>
                <a:cubicBezTo>
                  <a:pt x="403" y="2788"/>
                  <a:pt x="397" y="2792"/>
                  <a:pt x="393" y="2796"/>
                </a:cubicBezTo>
                <a:cubicBezTo>
                  <a:pt x="384" y="2805"/>
                  <a:pt x="379" y="2817"/>
                  <a:pt x="388" y="2827"/>
                </a:cubicBezTo>
                <a:cubicBezTo>
                  <a:pt x="396" y="2835"/>
                  <a:pt x="407" y="2827"/>
                  <a:pt x="415" y="2821"/>
                </a:cubicBezTo>
                <a:cubicBezTo>
                  <a:pt x="422" y="2816"/>
                  <a:pt x="427" y="2807"/>
                  <a:pt x="436" y="2804"/>
                </a:cubicBezTo>
                <a:cubicBezTo>
                  <a:pt x="449" y="2799"/>
                  <a:pt x="457" y="2801"/>
                  <a:pt x="456" y="2817"/>
                </a:cubicBezTo>
                <a:cubicBezTo>
                  <a:pt x="455" y="2839"/>
                  <a:pt x="446" y="2857"/>
                  <a:pt x="434" y="2874"/>
                </a:cubicBezTo>
                <a:cubicBezTo>
                  <a:pt x="419" y="2896"/>
                  <a:pt x="418" y="2908"/>
                  <a:pt x="434" y="2929"/>
                </a:cubicBezTo>
                <a:cubicBezTo>
                  <a:pt x="439" y="2937"/>
                  <a:pt x="447" y="2944"/>
                  <a:pt x="454" y="2951"/>
                </a:cubicBezTo>
                <a:cubicBezTo>
                  <a:pt x="457" y="2954"/>
                  <a:pt x="462" y="2957"/>
                  <a:pt x="460" y="2962"/>
                </a:cubicBezTo>
                <a:cubicBezTo>
                  <a:pt x="458" y="2968"/>
                  <a:pt x="453" y="2969"/>
                  <a:pt x="449" y="2968"/>
                </a:cubicBezTo>
                <a:cubicBezTo>
                  <a:pt x="431" y="2964"/>
                  <a:pt x="427" y="2972"/>
                  <a:pt x="428" y="2988"/>
                </a:cubicBezTo>
                <a:cubicBezTo>
                  <a:pt x="429" y="3008"/>
                  <a:pt x="416" y="3022"/>
                  <a:pt x="402" y="3033"/>
                </a:cubicBezTo>
                <a:cubicBezTo>
                  <a:pt x="391" y="3042"/>
                  <a:pt x="390" y="3049"/>
                  <a:pt x="401" y="3057"/>
                </a:cubicBezTo>
                <a:cubicBezTo>
                  <a:pt x="407" y="3061"/>
                  <a:pt x="411" y="3065"/>
                  <a:pt x="409" y="3073"/>
                </a:cubicBezTo>
                <a:cubicBezTo>
                  <a:pt x="407" y="3084"/>
                  <a:pt x="399" y="3082"/>
                  <a:pt x="392" y="3084"/>
                </a:cubicBezTo>
                <a:cubicBezTo>
                  <a:pt x="388" y="3085"/>
                  <a:pt x="383" y="3085"/>
                  <a:pt x="378" y="3086"/>
                </a:cubicBezTo>
                <a:cubicBezTo>
                  <a:pt x="351" y="3089"/>
                  <a:pt x="345" y="3104"/>
                  <a:pt x="361" y="3127"/>
                </a:cubicBezTo>
                <a:cubicBezTo>
                  <a:pt x="363" y="3130"/>
                  <a:pt x="365" y="3132"/>
                  <a:pt x="366" y="3135"/>
                </a:cubicBezTo>
                <a:cubicBezTo>
                  <a:pt x="369" y="3141"/>
                  <a:pt x="371" y="3149"/>
                  <a:pt x="365" y="3153"/>
                </a:cubicBezTo>
                <a:cubicBezTo>
                  <a:pt x="360" y="3157"/>
                  <a:pt x="353" y="3153"/>
                  <a:pt x="349" y="3149"/>
                </a:cubicBezTo>
                <a:cubicBezTo>
                  <a:pt x="345" y="3145"/>
                  <a:pt x="342" y="3141"/>
                  <a:pt x="339" y="3136"/>
                </a:cubicBezTo>
                <a:cubicBezTo>
                  <a:pt x="333" y="3129"/>
                  <a:pt x="327" y="3127"/>
                  <a:pt x="319" y="3133"/>
                </a:cubicBezTo>
                <a:cubicBezTo>
                  <a:pt x="300" y="3146"/>
                  <a:pt x="279" y="3148"/>
                  <a:pt x="258" y="3149"/>
                </a:cubicBezTo>
                <a:cubicBezTo>
                  <a:pt x="233" y="3151"/>
                  <a:pt x="207" y="3148"/>
                  <a:pt x="182" y="3154"/>
                </a:cubicBezTo>
                <a:cubicBezTo>
                  <a:pt x="173" y="3156"/>
                  <a:pt x="168" y="3150"/>
                  <a:pt x="164" y="3145"/>
                </a:cubicBezTo>
                <a:cubicBezTo>
                  <a:pt x="150" y="3129"/>
                  <a:pt x="137" y="3113"/>
                  <a:pt x="112" y="3121"/>
                </a:cubicBezTo>
                <a:cubicBezTo>
                  <a:pt x="107" y="3122"/>
                  <a:pt x="104" y="3118"/>
                  <a:pt x="102" y="3114"/>
                </a:cubicBezTo>
                <a:cubicBezTo>
                  <a:pt x="91" y="3094"/>
                  <a:pt x="73" y="3078"/>
                  <a:pt x="58" y="3061"/>
                </a:cubicBezTo>
                <a:cubicBezTo>
                  <a:pt x="35" y="3035"/>
                  <a:pt x="22" y="3006"/>
                  <a:pt x="31" y="2971"/>
                </a:cubicBezTo>
                <a:cubicBezTo>
                  <a:pt x="34" y="2957"/>
                  <a:pt x="26" y="2948"/>
                  <a:pt x="18" y="2940"/>
                </a:cubicBezTo>
                <a:cubicBezTo>
                  <a:pt x="0" y="2921"/>
                  <a:pt x="1" y="2911"/>
                  <a:pt x="21" y="2896"/>
                </a:cubicBezTo>
                <a:cubicBezTo>
                  <a:pt x="43" y="2881"/>
                  <a:pt x="43" y="2881"/>
                  <a:pt x="25" y="2859"/>
                </a:cubicBezTo>
                <a:cubicBezTo>
                  <a:pt x="21" y="2854"/>
                  <a:pt x="18" y="2850"/>
                  <a:pt x="24" y="2844"/>
                </a:cubicBezTo>
                <a:cubicBezTo>
                  <a:pt x="44" y="2821"/>
                  <a:pt x="62" y="2798"/>
                  <a:pt x="83" y="2776"/>
                </a:cubicBezTo>
                <a:cubicBezTo>
                  <a:pt x="98" y="2759"/>
                  <a:pt x="117" y="2748"/>
                  <a:pt x="139" y="2743"/>
                </a:cubicBezTo>
                <a:cubicBezTo>
                  <a:pt x="153" y="2739"/>
                  <a:pt x="180" y="2703"/>
                  <a:pt x="181" y="2688"/>
                </a:cubicBezTo>
                <a:cubicBezTo>
                  <a:pt x="181" y="2683"/>
                  <a:pt x="181" y="2679"/>
                  <a:pt x="175" y="2677"/>
                </a:cubicBezTo>
                <a:cubicBezTo>
                  <a:pt x="144" y="2663"/>
                  <a:pt x="129" y="2636"/>
                  <a:pt x="116" y="2607"/>
                </a:cubicBezTo>
                <a:cubicBezTo>
                  <a:pt x="113" y="2601"/>
                  <a:pt x="111" y="2596"/>
                  <a:pt x="108" y="2591"/>
                </a:cubicBezTo>
                <a:cubicBezTo>
                  <a:pt x="98" y="2575"/>
                  <a:pt x="93" y="2561"/>
                  <a:pt x="100" y="2541"/>
                </a:cubicBezTo>
                <a:cubicBezTo>
                  <a:pt x="107" y="2521"/>
                  <a:pt x="96" y="2501"/>
                  <a:pt x="86" y="2483"/>
                </a:cubicBezTo>
                <a:cubicBezTo>
                  <a:pt x="82" y="2474"/>
                  <a:pt x="80" y="2468"/>
                  <a:pt x="87" y="2459"/>
                </a:cubicBezTo>
                <a:cubicBezTo>
                  <a:pt x="115" y="2421"/>
                  <a:pt x="136" y="2379"/>
                  <a:pt x="140" y="2330"/>
                </a:cubicBezTo>
                <a:cubicBezTo>
                  <a:pt x="141" y="2323"/>
                  <a:pt x="143" y="2320"/>
                  <a:pt x="150" y="2322"/>
                </a:cubicBezTo>
                <a:cubicBezTo>
                  <a:pt x="178" y="2328"/>
                  <a:pt x="196" y="2313"/>
                  <a:pt x="211" y="2293"/>
                </a:cubicBezTo>
                <a:cubicBezTo>
                  <a:pt x="218" y="2284"/>
                  <a:pt x="224" y="2279"/>
                  <a:pt x="237" y="2285"/>
                </a:cubicBezTo>
                <a:cubicBezTo>
                  <a:pt x="253" y="2294"/>
                  <a:pt x="268" y="2286"/>
                  <a:pt x="281" y="2275"/>
                </a:cubicBezTo>
                <a:cubicBezTo>
                  <a:pt x="292" y="2266"/>
                  <a:pt x="303" y="2255"/>
                  <a:pt x="314" y="2246"/>
                </a:cubicBezTo>
                <a:cubicBezTo>
                  <a:pt x="325" y="2238"/>
                  <a:pt x="335" y="2237"/>
                  <a:pt x="338" y="2254"/>
                </a:cubicBezTo>
                <a:cubicBezTo>
                  <a:pt x="338" y="2258"/>
                  <a:pt x="339" y="2262"/>
                  <a:pt x="341" y="2266"/>
                </a:cubicBezTo>
                <a:cubicBezTo>
                  <a:pt x="343" y="2271"/>
                  <a:pt x="343" y="2279"/>
                  <a:pt x="350" y="2280"/>
                </a:cubicBezTo>
                <a:cubicBezTo>
                  <a:pt x="356" y="2280"/>
                  <a:pt x="360" y="2275"/>
                  <a:pt x="363" y="2271"/>
                </a:cubicBezTo>
                <a:cubicBezTo>
                  <a:pt x="378" y="2254"/>
                  <a:pt x="384" y="2255"/>
                  <a:pt x="393" y="2276"/>
                </a:cubicBezTo>
                <a:cubicBezTo>
                  <a:pt x="395" y="2281"/>
                  <a:pt x="396" y="2285"/>
                  <a:pt x="399" y="2289"/>
                </a:cubicBezTo>
                <a:cubicBezTo>
                  <a:pt x="403" y="2295"/>
                  <a:pt x="407" y="2300"/>
                  <a:pt x="417" y="2296"/>
                </a:cubicBezTo>
                <a:cubicBezTo>
                  <a:pt x="426" y="2291"/>
                  <a:pt x="426" y="2287"/>
                  <a:pt x="424" y="2279"/>
                </a:cubicBezTo>
                <a:cubicBezTo>
                  <a:pt x="414" y="2234"/>
                  <a:pt x="425" y="2195"/>
                  <a:pt x="452" y="2158"/>
                </a:cubicBezTo>
                <a:cubicBezTo>
                  <a:pt x="468" y="2136"/>
                  <a:pt x="489" y="2122"/>
                  <a:pt x="516" y="2118"/>
                </a:cubicBezTo>
                <a:cubicBezTo>
                  <a:pt x="528" y="2116"/>
                  <a:pt x="530" y="2112"/>
                  <a:pt x="526" y="2101"/>
                </a:cubicBezTo>
                <a:cubicBezTo>
                  <a:pt x="521" y="2088"/>
                  <a:pt x="517" y="2073"/>
                  <a:pt x="508" y="2062"/>
                </a:cubicBezTo>
                <a:cubicBezTo>
                  <a:pt x="501" y="2054"/>
                  <a:pt x="503" y="2050"/>
                  <a:pt x="512" y="2045"/>
                </a:cubicBezTo>
                <a:cubicBezTo>
                  <a:pt x="531" y="2036"/>
                  <a:pt x="542" y="1996"/>
                  <a:pt x="531" y="1978"/>
                </a:cubicBezTo>
                <a:cubicBezTo>
                  <a:pt x="527" y="1972"/>
                  <a:pt x="521" y="1972"/>
                  <a:pt x="516" y="1971"/>
                </a:cubicBezTo>
                <a:cubicBezTo>
                  <a:pt x="500" y="1967"/>
                  <a:pt x="485" y="1962"/>
                  <a:pt x="473" y="1950"/>
                </a:cubicBezTo>
                <a:cubicBezTo>
                  <a:pt x="454" y="1929"/>
                  <a:pt x="460" y="1910"/>
                  <a:pt x="488" y="1904"/>
                </a:cubicBezTo>
                <a:cubicBezTo>
                  <a:pt x="496" y="1902"/>
                  <a:pt x="505" y="1902"/>
                  <a:pt x="513" y="1900"/>
                </a:cubicBezTo>
                <a:cubicBezTo>
                  <a:pt x="535" y="1894"/>
                  <a:pt x="541" y="1884"/>
                  <a:pt x="534" y="1862"/>
                </a:cubicBezTo>
                <a:cubicBezTo>
                  <a:pt x="531" y="1851"/>
                  <a:pt x="525" y="1843"/>
                  <a:pt x="519" y="1834"/>
                </a:cubicBezTo>
                <a:cubicBezTo>
                  <a:pt x="512" y="1825"/>
                  <a:pt x="506" y="1817"/>
                  <a:pt x="501" y="1807"/>
                </a:cubicBezTo>
                <a:cubicBezTo>
                  <a:pt x="497" y="1800"/>
                  <a:pt x="494" y="1791"/>
                  <a:pt x="496" y="1782"/>
                </a:cubicBezTo>
                <a:cubicBezTo>
                  <a:pt x="500" y="1770"/>
                  <a:pt x="511" y="1778"/>
                  <a:pt x="518" y="1777"/>
                </a:cubicBezTo>
                <a:cubicBezTo>
                  <a:pt x="535" y="1773"/>
                  <a:pt x="553" y="1772"/>
                  <a:pt x="567" y="1761"/>
                </a:cubicBezTo>
                <a:cubicBezTo>
                  <a:pt x="576" y="1753"/>
                  <a:pt x="578" y="1746"/>
                  <a:pt x="571" y="1735"/>
                </a:cubicBezTo>
                <a:cubicBezTo>
                  <a:pt x="561" y="1720"/>
                  <a:pt x="547" y="1706"/>
                  <a:pt x="535" y="1693"/>
                </a:cubicBezTo>
                <a:cubicBezTo>
                  <a:pt x="515" y="1671"/>
                  <a:pt x="499" y="1649"/>
                  <a:pt x="514" y="1618"/>
                </a:cubicBezTo>
                <a:cubicBezTo>
                  <a:pt x="517" y="1610"/>
                  <a:pt x="512" y="1605"/>
                  <a:pt x="508" y="1600"/>
                </a:cubicBezTo>
                <a:cubicBezTo>
                  <a:pt x="501" y="1590"/>
                  <a:pt x="490" y="1584"/>
                  <a:pt x="480" y="1579"/>
                </a:cubicBezTo>
                <a:cubicBezTo>
                  <a:pt x="464" y="1571"/>
                  <a:pt x="448" y="1565"/>
                  <a:pt x="440" y="1547"/>
                </a:cubicBezTo>
                <a:close/>
              </a:path>
            </a:pathLst>
          </a:custGeom>
          <a:gradFill>
            <a:gsLst>
              <a:gs pos="1000">
                <a:srgbClr val="187395"/>
              </a:gs>
              <a:gs pos="56000">
                <a:srgbClr val="1187CF"/>
              </a:gs>
              <a:gs pos="100000">
                <a:srgbClr val="79FFFF"/>
              </a:gs>
            </a:gsLst>
            <a:path path="circle">
              <a:fillToRect l="100000" b="100000"/>
            </a:path>
            <a:tileRect t="-100000" r="-100000"/>
          </a:gradFill>
          <a:ln>
            <a:noFill/>
          </a:ln>
          <a:scene3d>
            <a:camera prst="isometricTopUp">
              <a:rot lat="585005" lon="17518078" rev="3941966"/>
            </a:camera>
            <a:lightRig rig="threePt" dir="t"/>
          </a:scene3d>
        </p:spPr>
        <p:txBody>
          <a:bodyPr vert="horz" wrap="square" lIns="60960" tIns="30480" rIns="60960" bIns="30480" numCol="1" anchor="t" anchorCtr="0" compatLnSpc="1"/>
          <a:p>
            <a:endParaRPr lang="en-US" sz="1200"/>
          </a:p>
        </p:txBody>
      </p:sp>
      <p:grpSp>
        <p:nvGrpSpPr>
          <p:cNvPr id="43" name="Group 42"/>
          <p:cNvGrpSpPr/>
          <p:nvPr/>
        </p:nvGrpSpPr>
        <p:grpSpPr>
          <a:xfrm>
            <a:off x="6256020" y="1953895"/>
            <a:ext cx="3272155" cy="2555240"/>
            <a:chOff x="4733216" y="3486970"/>
            <a:chExt cx="7836692" cy="5830833"/>
          </a:xfrm>
          <a:gradFill flip="none" rotWithShape="1">
            <a:gsLst>
              <a:gs pos="51000">
                <a:srgbClr val="0070C0"/>
              </a:gs>
              <a:gs pos="0">
                <a:srgbClr val="002060"/>
              </a:gs>
              <a:gs pos="100000">
                <a:srgbClr val="79FFFF"/>
              </a:gs>
            </a:gsLst>
            <a:lin ang="0" scaled="1"/>
            <a:tileRect/>
          </a:gradFill>
        </p:grpSpPr>
        <p:sp>
          <p:nvSpPr>
            <p:cNvPr id="44"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53"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54" name="Rectangles 53"/>
          <p:cNvSpPr/>
          <p:nvPr/>
        </p:nvSpPr>
        <p:spPr>
          <a:xfrm>
            <a:off x="5461000" y="1828800"/>
            <a:ext cx="4270375" cy="359537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35" name="Freeform: Shape 34"/>
          <p:cNvSpPr/>
          <p:nvPr/>
        </p:nvSpPr>
        <p:spPr>
          <a:xfrm>
            <a:off x="1" y="0"/>
            <a:ext cx="4868173" cy="6858000"/>
          </a:xfrm>
          <a:custGeom>
            <a:avLst/>
            <a:gdLst>
              <a:gd name="connsiteX0" fmla="*/ 0 w 4868173"/>
              <a:gd name="connsiteY0" fmla="*/ 0 h 6858000"/>
              <a:gd name="connsiteX1" fmla="*/ 4868173 w 4868173"/>
              <a:gd name="connsiteY1" fmla="*/ 0 h 6858000"/>
              <a:gd name="connsiteX2" fmla="*/ 2126832 w 4868173"/>
              <a:gd name="connsiteY2" fmla="*/ 6858000 h 6858000"/>
              <a:gd name="connsiteX3" fmla="*/ 0 w 48681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68173" h="6858000">
                <a:moveTo>
                  <a:pt x="0" y="0"/>
                </a:moveTo>
                <a:lnTo>
                  <a:pt x="4868173" y="0"/>
                </a:lnTo>
                <a:lnTo>
                  <a:pt x="2126832" y="6858000"/>
                </a:lnTo>
                <a:lnTo>
                  <a:pt x="0" y="6858000"/>
                </a:lnTo>
                <a:close/>
              </a:path>
            </a:pathLst>
          </a:custGeom>
          <a:gradFill>
            <a:gsLst>
              <a:gs pos="1000">
                <a:srgbClr val="187395"/>
              </a:gs>
              <a:gs pos="56000">
                <a:srgbClr val="1187CF"/>
              </a:gs>
              <a:gs pos="100000">
                <a:srgbClr val="79FFFF"/>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723" name="Straight Connector 722"/>
          <p:cNvCxnSpPr/>
          <p:nvPr/>
        </p:nvCxnSpPr>
        <p:spPr>
          <a:xfrm flipH="1">
            <a:off x="1797103" y="4140745"/>
            <a:ext cx="1001829" cy="2528035"/>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p:cNvCxnSpPr/>
          <p:nvPr/>
        </p:nvCxnSpPr>
        <p:spPr>
          <a:xfrm flipH="1">
            <a:off x="1393342" y="4920916"/>
            <a:ext cx="679417" cy="1714456"/>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p:cNvCxnSpPr/>
          <p:nvPr/>
        </p:nvCxnSpPr>
        <p:spPr>
          <a:xfrm flipH="1">
            <a:off x="972424" y="5607124"/>
            <a:ext cx="402446" cy="1015544"/>
          </a:xfrm>
          <a:prstGeom prst="line">
            <a:avLst/>
          </a:prstGeom>
          <a:ln w="762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248920" y="386080"/>
            <a:ext cx="4074160" cy="1014730"/>
          </a:xfrm>
          <a:prstGeom prst="rect">
            <a:avLst/>
          </a:prstGeom>
          <a:noFill/>
        </p:spPr>
        <p:txBody>
          <a:bodyPr wrap="square" rtlCol="0">
            <a:spAutoFit/>
          </a:bodyPr>
          <a:p>
            <a:r>
              <a:rPr lang="en-US" sz="6000" b="1" i="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OUT LINE</a:t>
            </a:r>
            <a:endParaRPr lang="en-US" sz="6000" b="1" i="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nvGrpSpPr>
          <p:cNvPr id="36" name="Group 35"/>
          <p:cNvGrpSpPr/>
          <p:nvPr/>
        </p:nvGrpSpPr>
        <p:grpSpPr>
          <a:xfrm>
            <a:off x="4925695" y="1591945"/>
            <a:ext cx="6284595" cy="1057315"/>
            <a:chOff x="5999092" y="1555203"/>
            <a:chExt cx="5279051" cy="1057452"/>
          </a:xfrm>
        </p:grpSpPr>
        <p:sp>
          <p:nvSpPr>
            <p:cNvPr id="9" name="TextBox 7"/>
            <p:cNvSpPr txBox="1"/>
            <p:nvPr/>
          </p:nvSpPr>
          <p:spPr>
            <a:xfrm>
              <a:off x="6770451" y="2090617"/>
              <a:ext cx="4507692" cy="522038"/>
            </a:xfrm>
            <a:prstGeom prst="rect">
              <a:avLst/>
            </a:prstGeom>
            <a:noFill/>
          </p:spPr>
          <p:txBody>
            <a:bodyPr wrap="square" rtlCol="0">
              <a:spAutoFit/>
            </a:bodyPr>
            <a:p>
              <a:r>
                <a:rPr lang="en-US" altLang="ko-KR" sz="1400" dirty="0">
                  <a:latin typeface="Times New Roman" panose="02020603050405020304" charset="0"/>
                  <a:cs typeface="Times New Roman" panose="02020603050405020304" charset="0"/>
                </a:rPr>
                <a:t>Sơ lượt về các lý thuyết trọng yếu liên quan đến đề tài như thị giác máy tính, nhận diện khuôn mặt,....</a:t>
              </a:r>
              <a:endParaRPr lang="en-US" altLang="ko-KR" sz="1400" dirty="0">
                <a:latin typeface="Times New Roman" panose="02020603050405020304" charset="0"/>
                <a:cs typeface="Times New Roman" panose="02020603050405020304" charset="0"/>
              </a:endParaRPr>
            </a:p>
          </p:txBody>
        </p:sp>
        <p:sp>
          <p:nvSpPr>
            <p:cNvPr id="10" name="TextBox 8"/>
            <p:cNvSpPr txBox="1"/>
            <p:nvPr/>
          </p:nvSpPr>
          <p:spPr>
            <a:xfrm>
              <a:off x="6751979" y="1666120"/>
              <a:ext cx="4507692" cy="506796"/>
            </a:xfrm>
            <a:prstGeom prst="rect">
              <a:avLst/>
            </a:prstGeom>
            <a:noFill/>
          </p:spPr>
          <p:txBody>
            <a:bodyPr wrap="square" lIns="108000" rIns="108000" rtlCol="0">
              <a:spAutoFit/>
            </a:bodyPr>
            <a:p>
              <a:r>
                <a:rPr lang="en-US" altLang="ko-KR" sz="2700" b="1" dirty="0">
                  <a:cs typeface="Arial" panose="020B0604020202020204" pitchFamily="34" charset="0"/>
                  <a:sym typeface="+mn-ea"/>
                </a:rPr>
                <a:t>CƠ SỞ LÝ THUYẾT</a:t>
              </a:r>
              <a:endParaRPr lang="en-US" altLang="ko-KR" sz="2700" b="1" dirty="0">
                <a:cs typeface="Arial" panose="020B0604020202020204" pitchFamily="34" charset="0"/>
              </a:endParaRPr>
            </a:p>
          </p:txBody>
        </p:sp>
        <p:sp>
          <p:nvSpPr>
            <p:cNvPr id="11" name="TextBox 6"/>
            <p:cNvSpPr txBox="1"/>
            <p:nvPr/>
          </p:nvSpPr>
          <p:spPr>
            <a:xfrm>
              <a:off x="5999092" y="1555203"/>
              <a:ext cx="958096" cy="645243"/>
            </a:xfrm>
            <a:prstGeom prst="rect">
              <a:avLst/>
            </a:prstGeom>
            <a:noFill/>
          </p:spPr>
          <p:txBody>
            <a:bodyPr wrap="square" lIns="108000" rIns="108000" rtlCol="0">
              <a:spAutoFit/>
            </a:bodyPr>
            <a:p>
              <a:pPr algn="ctr"/>
              <a:r>
                <a:rPr lang="en-US" altLang="ko-KR" sz="3600" b="1" dirty="0">
                  <a:solidFill>
                    <a:schemeClr val="accent1">
                      <a:lumMod val="50000"/>
                    </a:schemeClr>
                  </a:solidFill>
                  <a:cs typeface="Arial" panose="020B0604020202020204" pitchFamily="34" charset="0"/>
                </a:rPr>
                <a:t>02</a:t>
              </a:r>
              <a:endParaRPr lang="en-US" altLang="ko-KR" sz="3600" b="1" dirty="0">
                <a:solidFill>
                  <a:schemeClr val="accent1">
                    <a:lumMod val="50000"/>
                  </a:schemeClr>
                </a:solidFill>
                <a:cs typeface="Arial" panose="020B0604020202020204" pitchFamily="34" charset="0"/>
              </a:endParaRPr>
            </a:p>
          </p:txBody>
        </p:sp>
      </p:grpSp>
      <p:grpSp>
        <p:nvGrpSpPr>
          <p:cNvPr id="37" name="Group 36"/>
          <p:cNvGrpSpPr/>
          <p:nvPr/>
        </p:nvGrpSpPr>
        <p:grpSpPr>
          <a:xfrm>
            <a:off x="4518025" y="2804160"/>
            <a:ext cx="6284595" cy="1057315"/>
            <a:chOff x="5999092" y="1555203"/>
            <a:chExt cx="5279051" cy="1057452"/>
          </a:xfrm>
        </p:grpSpPr>
        <p:sp>
          <p:nvSpPr>
            <p:cNvPr id="38" name="TextBox 37"/>
            <p:cNvSpPr txBox="1"/>
            <p:nvPr/>
          </p:nvSpPr>
          <p:spPr>
            <a:xfrm>
              <a:off x="6770451" y="2090617"/>
              <a:ext cx="4507692" cy="522038"/>
            </a:xfrm>
            <a:prstGeom prst="rect">
              <a:avLst/>
            </a:prstGeom>
            <a:noFill/>
          </p:spPr>
          <p:txBody>
            <a:bodyPr wrap="square" rtlCol="0">
              <a:spAutoFit/>
            </a:bodyPr>
            <a:p>
              <a:r>
                <a:rPr lang="en-US" altLang="ko-KR" sz="1400" dirty="0">
                  <a:latin typeface="Times New Roman" panose="02020603050405020304" charset="0"/>
                  <a:cs typeface="Times New Roman" panose="02020603050405020304" charset="0"/>
                </a:rPr>
                <a:t>Quy trình xây dựng và thiết kế hệ thống, giải thuật nhận diện, mô hình huấn luyện, sơ đồ khối, sơ đồ giải thuật, ứng dụng phần mềm,...</a:t>
              </a:r>
              <a:endParaRPr lang="en-US" altLang="ko-KR" sz="1400" dirty="0">
                <a:latin typeface="Times New Roman" panose="02020603050405020304" charset="0"/>
                <a:cs typeface="Times New Roman" panose="02020603050405020304" charset="0"/>
              </a:endParaRPr>
            </a:p>
          </p:txBody>
        </p:sp>
        <p:sp>
          <p:nvSpPr>
            <p:cNvPr id="39" name="TextBox 38"/>
            <p:cNvSpPr txBox="1"/>
            <p:nvPr/>
          </p:nvSpPr>
          <p:spPr>
            <a:xfrm>
              <a:off x="6751979" y="1666120"/>
              <a:ext cx="4507692" cy="506796"/>
            </a:xfrm>
            <a:prstGeom prst="rect">
              <a:avLst/>
            </a:prstGeom>
            <a:noFill/>
          </p:spPr>
          <p:txBody>
            <a:bodyPr wrap="square" lIns="108000" rIns="108000" rtlCol="0">
              <a:spAutoFit/>
            </a:bodyPr>
            <a:p>
              <a:r>
                <a:rPr lang="en-US" altLang="ko-KR" sz="2700" b="1" dirty="0">
                  <a:cs typeface="Arial" panose="020B0604020202020204" pitchFamily="34" charset="0"/>
                  <a:sym typeface="+mn-ea"/>
                </a:rPr>
                <a:t>THIẾT KẾ HỆ THỐNG</a:t>
              </a:r>
              <a:endParaRPr lang="en-US" altLang="ko-KR" sz="2700" b="1" dirty="0">
                <a:cs typeface="Arial" panose="020B0604020202020204" pitchFamily="34" charset="0"/>
              </a:endParaRPr>
            </a:p>
          </p:txBody>
        </p:sp>
        <p:sp>
          <p:nvSpPr>
            <p:cNvPr id="40" name="TextBox 39"/>
            <p:cNvSpPr txBox="1"/>
            <p:nvPr/>
          </p:nvSpPr>
          <p:spPr>
            <a:xfrm>
              <a:off x="5999092" y="1555203"/>
              <a:ext cx="958096" cy="645243"/>
            </a:xfrm>
            <a:prstGeom prst="rect">
              <a:avLst/>
            </a:prstGeom>
            <a:noFill/>
          </p:spPr>
          <p:txBody>
            <a:bodyPr wrap="square" lIns="108000" rIns="108000" rtlCol="0">
              <a:spAutoFit/>
            </a:bodyPr>
            <a:p>
              <a:pPr algn="ctr"/>
              <a:r>
                <a:rPr lang="en-US" altLang="ko-KR" sz="3600" b="1" dirty="0">
                  <a:solidFill>
                    <a:srgbClr val="459EB8"/>
                  </a:solidFill>
                  <a:cs typeface="Arial" panose="020B0604020202020204" pitchFamily="34" charset="0"/>
                </a:rPr>
                <a:t>03</a:t>
              </a:r>
              <a:endParaRPr lang="en-US" altLang="ko-KR" sz="3600" b="1" dirty="0">
                <a:solidFill>
                  <a:srgbClr val="459EB8"/>
                </a:solidFill>
                <a:cs typeface="Arial" panose="020B0604020202020204" pitchFamily="34" charset="0"/>
              </a:endParaRPr>
            </a:p>
          </p:txBody>
        </p:sp>
      </p:grpSp>
      <p:grpSp>
        <p:nvGrpSpPr>
          <p:cNvPr id="45" name="Group 44"/>
          <p:cNvGrpSpPr/>
          <p:nvPr/>
        </p:nvGrpSpPr>
        <p:grpSpPr>
          <a:xfrm>
            <a:off x="4029710" y="4016375"/>
            <a:ext cx="6284595" cy="1057315"/>
            <a:chOff x="5999092" y="1555203"/>
            <a:chExt cx="5279051" cy="1057452"/>
          </a:xfrm>
        </p:grpSpPr>
        <p:sp>
          <p:nvSpPr>
            <p:cNvPr id="46" name="TextBox 45"/>
            <p:cNvSpPr txBox="1"/>
            <p:nvPr/>
          </p:nvSpPr>
          <p:spPr>
            <a:xfrm>
              <a:off x="6770451" y="2090617"/>
              <a:ext cx="4507692" cy="522038"/>
            </a:xfrm>
            <a:prstGeom prst="rect">
              <a:avLst/>
            </a:prstGeom>
            <a:noFill/>
          </p:spPr>
          <p:txBody>
            <a:bodyPr wrap="square" rtlCol="0">
              <a:spAutoFit/>
            </a:bodyPr>
            <a:p>
              <a:r>
                <a:rPr lang="en-US" altLang="ko-KR" sz="1400" dirty="0">
                  <a:latin typeface="Times New Roman" panose="02020603050405020304" charset="0"/>
                  <a:cs typeface="Times New Roman" panose="02020603050405020304" charset="0"/>
                </a:rPr>
                <a:t>Kết quả thực hiện, nhận xét hiệu quả mô hình, đánh giá tổng quan kết quả đạt được </a:t>
              </a:r>
              <a:endParaRPr lang="en-US" altLang="ko-KR" sz="1400" dirty="0">
                <a:latin typeface="Times New Roman" panose="02020603050405020304" charset="0"/>
                <a:cs typeface="Times New Roman" panose="02020603050405020304" charset="0"/>
              </a:endParaRPr>
            </a:p>
          </p:txBody>
        </p:sp>
        <p:sp>
          <p:nvSpPr>
            <p:cNvPr id="47" name="TextBox 46"/>
            <p:cNvSpPr txBox="1"/>
            <p:nvPr/>
          </p:nvSpPr>
          <p:spPr>
            <a:xfrm>
              <a:off x="6751979" y="1666120"/>
              <a:ext cx="4507692" cy="506796"/>
            </a:xfrm>
            <a:prstGeom prst="rect">
              <a:avLst/>
            </a:prstGeom>
            <a:noFill/>
          </p:spPr>
          <p:txBody>
            <a:bodyPr wrap="square" lIns="108000" rIns="108000" rtlCol="0">
              <a:spAutoFit/>
            </a:bodyPr>
            <a:p>
              <a:r>
                <a:rPr lang="en-US" altLang="ko-KR" sz="2700" b="1" dirty="0">
                  <a:cs typeface="Arial" panose="020B0604020202020204" pitchFamily="34" charset="0"/>
                  <a:sym typeface="+mn-ea"/>
                </a:rPr>
                <a:t>KẾT QUẢ</a:t>
              </a:r>
              <a:endParaRPr lang="en-US" altLang="ko-KR" sz="2700" b="1" dirty="0">
                <a:cs typeface="Arial" panose="020B0604020202020204" pitchFamily="34" charset="0"/>
              </a:endParaRPr>
            </a:p>
          </p:txBody>
        </p:sp>
        <p:sp>
          <p:nvSpPr>
            <p:cNvPr id="48" name="TextBox 47"/>
            <p:cNvSpPr txBox="1"/>
            <p:nvPr/>
          </p:nvSpPr>
          <p:spPr>
            <a:xfrm>
              <a:off x="5999092" y="1555203"/>
              <a:ext cx="958096" cy="645243"/>
            </a:xfrm>
            <a:prstGeom prst="rect">
              <a:avLst/>
            </a:prstGeom>
            <a:noFill/>
          </p:spPr>
          <p:txBody>
            <a:bodyPr wrap="square" lIns="108000" rIns="108000" rtlCol="0">
              <a:spAutoFit/>
            </a:bodyPr>
            <a:p>
              <a:pPr algn="ctr"/>
              <a:r>
                <a:rPr lang="en-US" altLang="ko-KR" sz="3600" b="1" dirty="0">
                  <a:solidFill>
                    <a:srgbClr val="1187CF"/>
                  </a:solidFill>
                  <a:cs typeface="Arial" panose="020B0604020202020204" pitchFamily="34" charset="0"/>
                </a:rPr>
                <a:t>04</a:t>
              </a:r>
              <a:endParaRPr lang="en-US" altLang="ko-KR" sz="3600" b="1" dirty="0">
                <a:solidFill>
                  <a:srgbClr val="1187CF"/>
                </a:solidFill>
                <a:cs typeface="Arial" panose="020B0604020202020204" pitchFamily="34" charset="0"/>
              </a:endParaRPr>
            </a:p>
          </p:txBody>
        </p:sp>
      </p:grpSp>
      <p:grpSp>
        <p:nvGrpSpPr>
          <p:cNvPr id="49" name="Group 48"/>
          <p:cNvGrpSpPr/>
          <p:nvPr/>
        </p:nvGrpSpPr>
        <p:grpSpPr>
          <a:xfrm>
            <a:off x="3559810" y="5229860"/>
            <a:ext cx="6284595" cy="1057492"/>
            <a:chOff x="5999092" y="1555203"/>
            <a:chExt cx="5279051" cy="1057279"/>
          </a:xfrm>
        </p:grpSpPr>
        <p:sp>
          <p:nvSpPr>
            <p:cNvPr id="50" name="TextBox 49"/>
            <p:cNvSpPr txBox="1"/>
            <p:nvPr/>
          </p:nvSpPr>
          <p:spPr>
            <a:xfrm>
              <a:off x="6770451" y="2090617"/>
              <a:ext cx="4507692" cy="521865"/>
            </a:xfrm>
            <a:prstGeom prst="rect">
              <a:avLst/>
            </a:prstGeom>
            <a:noFill/>
          </p:spPr>
          <p:txBody>
            <a:bodyPr wrap="square" rtlCol="0">
              <a:spAutoFit/>
            </a:bodyPr>
            <a:p>
              <a:r>
                <a:rPr lang="en-US" altLang="ko-KR" sz="1400" dirty="0">
                  <a:latin typeface="Times New Roman" panose="02020603050405020304" charset="0"/>
                  <a:cs typeface="Times New Roman" panose="02020603050405020304" charset="0"/>
                </a:rPr>
                <a:t>Nhận xét ưu và nhược của đề tài nghiên cứu cũng như kết quả thực thi, đưa ra hướng phát triển cho tương lai</a:t>
              </a:r>
              <a:endParaRPr lang="en-US" altLang="ko-KR" sz="1400" dirty="0">
                <a:latin typeface="Times New Roman" panose="02020603050405020304" charset="0"/>
                <a:cs typeface="Times New Roman" panose="02020603050405020304" charset="0"/>
              </a:endParaRPr>
            </a:p>
          </p:txBody>
        </p:sp>
        <p:sp>
          <p:nvSpPr>
            <p:cNvPr id="51" name="TextBox 50"/>
            <p:cNvSpPr txBox="1"/>
            <p:nvPr/>
          </p:nvSpPr>
          <p:spPr>
            <a:xfrm>
              <a:off x="6751979" y="1666120"/>
              <a:ext cx="4507692" cy="506628"/>
            </a:xfrm>
            <a:prstGeom prst="rect">
              <a:avLst/>
            </a:prstGeom>
            <a:noFill/>
          </p:spPr>
          <p:txBody>
            <a:bodyPr wrap="square" lIns="108000" rIns="108000" rtlCol="0">
              <a:spAutoFit/>
            </a:bodyPr>
            <a:p>
              <a:r>
                <a:rPr lang="en-US" altLang="ko-KR" sz="2700" b="1" dirty="0">
                  <a:cs typeface="Arial" panose="020B0604020202020204" pitchFamily="34" charset="0"/>
                </a:rPr>
                <a:t>KẾT LUẬN &amp; HƯỚNG PHÁT TRIỂN</a:t>
              </a:r>
              <a:endParaRPr lang="en-US" altLang="ko-KR" sz="2700" b="1" dirty="0">
                <a:cs typeface="Arial" panose="020B0604020202020204" pitchFamily="34" charset="0"/>
              </a:endParaRPr>
            </a:p>
          </p:txBody>
        </p:sp>
        <p:sp>
          <p:nvSpPr>
            <p:cNvPr id="52" name="TextBox 51"/>
            <p:cNvSpPr txBox="1"/>
            <p:nvPr/>
          </p:nvSpPr>
          <p:spPr>
            <a:xfrm>
              <a:off x="5999092" y="1555203"/>
              <a:ext cx="958096" cy="645030"/>
            </a:xfrm>
            <a:prstGeom prst="rect">
              <a:avLst/>
            </a:prstGeom>
            <a:noFill/>
          </p:spPr>
          <p:txBody>
            <a:bodyPr wrap="square" lIns="108000" rIns="108000" rtlCol="0">
              <a:spAutoFit/>
            </a:bodyPr>
            <a:p>
              <a:pPr algn="ctr"/>
              <a:r>
                <a:rPr lang="en-US" altLang="ko-KR" sz="3600" b="1" dirty="0">
                  <a:solidFill>
                    <a:srgbClr val="00B0F0"/>
                  </a:solidFill>
                  <a:cs typeface="Arial" panose="020B0604020202020204" pitchFamily="34" charset="0"/>
                </a:rPr>
                <a:t>05</a:t>
              </a:r>
              <a:endParaRPr lang="en-US" altLang="ko-KR" sz="3600" b="1" dirty="0">
                <a:solidFill>
                  <a:srgbClr val="00B0F0"/>
                </a:solidFill>
                <a:cs typeface="Arial" panose="020B0604020202020204" pitchFamily="34" charset="0"/>
              </a:endParaRPr>
            </a:p>
          </p:txBody>
        </p:sp>
      </p:grpSp>
      <p:cxnSp>
        <p:nvCxnSpPr>
          <p:cNvPr id="57" name="Straight Connector 56"/>
          <p:cNvCxnSpPr/>
          <p:nvPr/>
        </p:nvCxnSpPr>
        <p:spPr>
          <a:xfrm flipH="1">
            <a:off x="10945789" y="4140745"/>
            <a:ext cx="1001829" cy="2528035"/>
          </a:xfrm>
          <a:prstGeom prst="line">
            <a:avLst/>
          </a:prstGeom>
          <a:ln w="76200" cap="rnd">
            <a:solidFill>
              <a:srgbClr val="1187CF"/>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p:cNvCxnSpPr/>
          <p:nvPr/>
        </p:nvCxnSpPr>
        <p:spPr>
          <a:xfrm flipH="1">
            <a:off x="10604895" y="5230026"/>
            <a:ext cx="575020" cy="1451018"/>
          </a:xfrm>
          <a:prstGeom prst="line">
            <a:avLst/>
          </a:prstGeom>
          <a:ln w="76200" cap="rnd">
            <a:solidFill>
              <a:srgbClr val="1187CF"/>
            </a:solidFill>
          </a:ln>
        </p:spPr>
        <p:style>
          <a:lnRef idx="1">
            <a:schemeClr val="accent1"/>
          </a:lnRef>
          <a:fillRef idx="0">
            <a:schemeClr val="accent1"/>
          </a:fillRef>
          <a:effectRef idx="0">
            <a:schemeClr val="accent1"/>
          </a:effectRef>
          <a:fontRef idx="minor">
            <a:schemeClr val="tx1"/>
          </a:fontRef>
        </p:style>
      </p:cxnSp>
      <p:sp>
        <p:nvSpPr>
          <p:cNvPr id="13" name="TextBox 7"/>
          <p:cNvSpPr txBox="1"/>
          <p:nvPr/>
        </p:nvSpPr>
        <p:spPr>
          <a:xfrm>
            <a:off x="6299835" y="985520"/>
            <a:ext cx="5366385" cy="521970"/>
          </a:xfrm>
          <a:prstGeom prst="rect">
            <a:avLst/>
          </a:prstGeom>
          <a:noFill/>
        </p:spPr>
        <p:txBody>
          <a:bodyPr wrap="square" rtlCol="0">
            <a:spAutoFit/>
          </a:bodyPr>
          <a:p>
            <a:r>
              <a:rPr lang="en-US" altLang="ko-KR" sz="1400" dirty="0">
                <a:latin typeface="Times New Roman" panose="02020603050405020304" charset="0"/>
                <a:cs typeface="Times New Roman" panose="02020603050405020304" charset="0"/>
              </a:rPr>
              <a:t>Giới thiệu về để tài nghiên cứu, mục tiêu chính của để tài, phạm vi nghiên cứu và trình tự trình bày,...</a:t>
            </a:r>
            <a:endParaRPr lang="en-US" altLang="ko-KR" sz="1400" dirty="0">
              <a:latin typeface="Times New Roman" panose="02020603050405020304" charset="0"/>
              <a:cs typeface="Times New Roman" panose="02020603050405020304" charset="0"/>
            </a:endParaRPr>
          </a:p>
        </p:txBody>
      </p:sp>
      <p:sp>
        <p:nvSpPr>
          <p:cNvPr id="14" name="TextBox 8"/>
          <p:cNvSpPr txBox="1"/>
          <p:nvPr/>
        </p:nvSpPr>
        <p:spPr>
          <a:xfrm>
            <a:off x="6414135" y="520065"/>
            <a:ext cx="2135505" cy="506730"/>
          </a:xfrm>
          <a:prstGeom prst="rect">
            <a:avLst/>
          </a:prstGeom>
          <a:noFill/>
        </p:spPr>
        <p:txBody>
          <a:bodyPr wrap="square" lIns="108000" rIns="108000" rtlCol="0">
            <a:spAutoFit/>
          </a:bodyPr>
          <a:p>
            <a:r>
              <a:rPr lang="en-US" altLang="ko-KR" sz="2700" b="1" dirty="0">
                <a:cs typeface="Arial" panose="020B0604020202020204" pitchFamily="34" charset="0"/>
              </a:rPr>
              <a:t>GIỚI THIỆU</a:t>
            </a:r>
            <a:endParaRPr lang="en-US" altLang="ko-KR" sz="2700" b="1" dirty="0">
              <a:cs typeface="Arial" panose="020B0604020202020204" pitchFamily="34" charset="0"/>
            </a:endParaRPr>
          </a:p>
        </p:txBody>
      </p:sp>
      <p:sp>
        <p:nvSpPr>
          <p:cNvPr id="15" name="TextBox 6"/>
          <p:cNvSpPr txBox="1"/>
          <p:nvPr/>
        </p:nvSpPr>
        <p:spPr>
          <a:xfrm>
            <a:off x="5528310" y="450215"/>
            <a:ext cx="1140460" cy="645160"/>
          </a:xfrm>
          <a:prstGeom prst="rect">
            <a:avLst/>
          </a:prstGeom>
          <a:noFill/>
        </p:spPr>
        <p:txBody>
          <a:bodyPr wrap="square" lIns="108000" rIns="108000" rtlCol="0">
            <a:spAutoFit/>
          </a:bodyPr>
          <a:p>
            <a:pPr algn="ctr"/>
            <a:r>
              <a:rPr lang="en-US" altLang="ko-KR" sz="3600" b="1" dirty="0">
                <a:gradFill>
                  <a:gsLst>
                    <a:gs pos="0">
                      <a:srgbClr val="012D86"/>
                    </a:gs>
                    <a:gs pos="100000">
                      <a:srgbClr val="0E2557"/>
                    </a:gs>
                  </a:gsLst>
                  <a:lin scaled="0"/>
                </a:gradFill>
                <a:cs typeface="Arial" panose="020B0604020202020204" pitchFamily="34" charset="0"/>
              </a:rPr>
              <a:t>01</a:t>
            </a:r>
            <a:endParaRPr lang="en-US" altLang="ko-KR" sz="3600" b="1" dirty="0">
              <a:gradFill>
                <a:gsLst>
                  <a:gs pos="0">
                    <a:srgbClr val="012D86"/>
                  </a:gs>
                  <a:gs pos="100000">
                    <a:srgbClr val="0E2557"/>
                  </a:gs>
                </a:gsLst>
                <a:lin scaled="0"/>
              </a:gradFill>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solidFill>
                  <a:schemeClr val="bg1"/>
                </a:solidFill>
              </a:rPr>
            </a:fld>
            <a:endParaRPr lang="en-US" smtClean="0">
              <a:solidFill>
                <a:schemeClr val="bg1"/>
              </a:solidFill>
            </a:endParaRPr>
          </a:p>
        </p:txBody>
      </p:sp>
      <p:sp>
        <p:nvSpPr>
          <p:cNvPr id="6" name="Freeform 5"/>
          <p:cNvSpPr/>
          <p:nvPr/>
        </p:nvSpPr>
        <p:spPr>
          <a:xfrm rot="5400000">
            <a:off x="-22860" y="901700"/>
            <a:ext cx="4109720" cy="2306320"/>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6472" h="3632">
                <a:moveTo>
                  <a:pt x="4040" y="0"/>
                </a:moveTo>
                <a:lnTo>
                  <a:pt x="4656" y="0"/>
                </a:lnTo>
                <a:lnTo>
                  <a:pt x="6472" y="1816"/>
                </a:lnTo>
                <a:lnTo>
                  <a:pt x="4656" y="3632"/>
                </a:lnTo>
                <a:lnTo>
                  <a:pt x="4040" y="3632"/>
                </a:lnTo>
                <a:lnTo>
                  <a:pt x="5856" y="1816"/>
                </a:lnTo>
                <a:lnTo>
                  <a:pt x="4040" y="0"/>
                </a:lnTo>
                <a:close/>
                <a:moveTo>
                  <a:pt x="0" y="0"/>
                </a:moveTo>
                <a:lnTo>
                  <a:pt x="616" y="0"/>
                </a:lnTo>
                <a:lnTo>
                  <a:pt x="3704" y="0"/>
                </a:lnTo>
                <a:lnTo>
                  <a:pt x="5520" y="1816"/>
                </a:lnTo>
                <a:lnTo>
                  <a:pt x="3704" y="3632"/>
                </a:lnTo>
                <a:lnTo>
                  <a:pt x="616" y="3632"/>
                </a:lnTo>
                <a:lnTo>
                  <a:pt x="0" y="363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 Box 7"/>
          <p:cNvSpPr txBox="1"/>
          <p:nvPr/>
        </p:nvSpPr>
        <p:spPr>
          <a:xfrm>
            <a:off x="970280" y="619760"/>
            <a:ext cx="2123440" cy="1861185"/>
          </a:xfrm>
          <a:prstGeom prst="rect">
            <a:avLst/>
          </a:prstGeom>
          <a:noFill/>
        </p:spPr>
        <p:txBody>
          <a:bodyPr wrap="square" rtlCol="0">
            <a:spAutoFit/>
          </a:bodyPr>
          <a:p>
            <a:r>
              <a:rPr lang="en-US" sz="11500" b="1">
                <a:effectLst>
                  <a:outerShdw blurRad="38100" dist="38100" dir="2700000" algn="tl">
                    <a:srgbClr val="000000">
                      <a:alpha val="43137"/>
                    </a:srgbClr>
                  </a:outerShdw>
                </a:effectLst>
                <a:latin typeface="Elephant" panose="02020904090505020303" charset="0"/>
                <a:cs typeface="Elephant" panose="02020904090505020303" charset="0"/>
              </a:rPr>
              <a:t>01</a:t>
            </a:r>
            <a:endParaRPr lang="en-US" sz="11500" b="1">
              <a:effectLst>
                <a:outerShdw blurRad="38100" dist="38100" dir="2700000" algn="tl">
                  <a:srgbClr val="000000">
                    <a:alpha val="43137"/>
                  </a:srgbClr>
                </a:outerShdw>
              </a:effectLst>
              <a:latin typeface="Elephant" panose="02020904090505020303" charset="0"/>
              <a:cs typeface="Elephant" panose="02020904090505020303" charset="0"/>
            </a:endParaRPr>
          </a:p>
        </p:txBody>
      </p:sp>
      <p:sp>
        <p:nvSpPr>
          <p:cNvPr id="9" name="Text Box 8"/>
          <p:cNvSpPr txBox="1"/>
          <p:nvPr/>
        </p:nvSpPr>
        <p:spPr>
          <a:xfrm>
            <a:off x="3713480" y="345440"/>
            <a:ext cx="7010400" cy="1106805"/>
          </a:xfrm>
          <a:prstGeom prst="rect">
            <a:avLst/>
          </a:prstGeom>
          <a:noFill/>
        </p:spPr>
        <p:txBody>
          <a:bodyPr wrap="square" rtlCol="0">
            <a:spAutoFit/>
          </a:bodyPr>
          <a:p>
            <a:r>
              <a:rPr lang="en-US" sz="6600" b="1">
                <a:solidFill>
                  <a:schemeClr val="bg1"/>
                </a:solidFill>
                <a:latin typeface="Times New Roman" panose="02020603050405020304" charset="0"/>
                <a:cs typeface="Times New Roman" panose="02020603050405020304" charset="0"/>
              </a:rPr>
              <a:t>GIỚI THIỆU</a:t>
            </a:r>
            <a:endParaRPr lang="en-US" sz="6600" b="1">
              <a:solidFill>
                <a:schemeClr val="bg1"/>
              </a:solidFill>
              <a:latin typeface="Times New Roman" panose="02020603050405020304" charset="0"/>
              <a:cs typeface="Times New Roman" panose="02020603050405020304" charset="0"/>
            </a:endParaRPr>
          </a:p>
        </p:txBody>
      </p:sp>
      <p:sp>
        <p:nvSpPr>
          <p:cNvPr id="12" name="Rounded Rectangle 11"/>
          <p:cNvSpPr/>
          <p:nvPr/>
        </p:nvSpPr>
        <p:spPr>
          <a:xfrm>
            <a:off x="7990840" y="2407920"/>
            <a:ext cx="2733040" cy="3576320"/>
          </a:xfrm>
          <a:prstGeom prst="roundRect">
            <a:avLst/>
          </a:pr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000"/>
          </a:p>
        </p:txBody>
      </p:sp>
      <p:sp>
        <p:nvSpPr>
          <p:cNvPr id="14" name="Freeform 13"/>
          <p:cNvSpPr/>
          <p:nvPr/>
        </p:nvSpPr>
        <p:spPr>
          <a:xfrm>
            <a:off x="4409440" y="1813560"/>
            <a:ext cx="2733040" cy="846676"/>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rgbClr val="1187CF"/>
              </a:solidFill>
            </a:endParaRPr>
          </a:p>
        </p:txBody>
      </p:sp>
      <p:sp>
        <p:nvSpPr>
          <p:cNvPr id="16" name="Freeform 15"/>
          <p:cNvSpPr/>
          <p:nvPr/>
        </p:nvSpPr>
        <p:spPr>
          <a:xfrm>
            <a:off x="4409440" y="2407920"/>
            <a:ext cx="2733040" cy="357632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5632">
                <a:moveTo>
                  <a:pt x="717" y="0"/>
                </a:moveTo>
                <a:lnTo>
                  <a:pt x="3587" y="0"/>
                </a:lnTo>
                <a:cubicBezTo>
                  <a:pt x="3983" y="0"/>
                  <a:pt x="4304" y="321"/>
                  <a:pt x="4304" y="717"/>
                </a:cubicBezTo>
                <a:lnTo>
                  <a:pt x="4304" y="4299"/>
                </a:lnTo>
                <a:lnTo>
                  <a:pt x="4304" y="4915"/>
                </a:lnTo>
                <a:cubicBezTo>
                  <a:pt x="4304" y="5311"/>
                  <a:pt x="3983" y="5632"/>
                  <a:pt x="3587" y="5632"/>
                </a:cubicBezTo>
                <a:lnTo>
                  <a:pt x="717" y="5632"/>
                </a:lnTo>
                <a:cubicBezTo>
                  <a:pt x="321" y="5632"/>
                  <a:pt x="0" y="5311"/>
                  <a:pt x="0" y="4915"/>
                </a:cubicBezTo>
                <a:lnTo>
                  <a:pt x="0" y="4299"/>
                </a:ln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1187CF"/>
              </a:solidFill>
            </a:endParaRPr>
          </a:p>
        </p:txBody>
      </p:sp>
      <p:sp>
        <p:nvSpPr>
          <p:cNvPr id="17" name="Freeform 16"/>
          <p:cNvSpPr/>
          <p:nvPr/>
        </p:nvSpPr>
        <p:spPr>
          <a:xfrm>
            <a:off x="7990840" y="1813560"/>
            <a:ext cx="2733040" cy="846676"/>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8" name="Text Box 17"/>
          <p:cNvSpPr txBox="1"/>
          <p:nvPr/>
        </p:nvSpPr>
        <p:spPr>
          <a:xfrm>
            <a:off x="5382260" y="1732280"/>
            <a:ext cx="7620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01</a:t>
            </a:r>
            <a:endParaRPr lang="en-US" sz="2800" b="1" i="1" u="sng">
              <a:latin typeface="Times New Roman" panose="02020603050405020304" charset="0"/>
              <a:cs typeface="Times New Roman" panose="02020603050405020304" charset="0"/>
            </a:endParaRPr>
          </a:p>
        </p:txBody>
      </p:sp>
      <p:sp>
        <p:nvSpPr>
          <p:cNvPr id="20" name="Text Box 19"/>
          <p:cNvSpPr txBox="1"/>
          <p:nvPr/>
        </p:nvSpPr>
        <p:spPr>
          <a:xfrm>
            <a:off x="8976360" y="1732280"/>
            <a:ext cx="7620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02</a:t>
            </a:r>
            <a:endParaRPr lang="en-US" sz="2800" b="1" i="1" u="sng">
              <a:latin typeface="Times New Roman" panose="02020603050405020304" charset="0"/>
              <a:cs typeface="Times New Roman" panose="02020603050405020304" charset="0"/>
            </a:endParaRPr>
          </a:p>
        </p:txBody>
      </p:sp>
      <p:sp>
        <p:nvSpPr>
          <p:cNvPr id="21" name="Text Box 20"/>
          <p:cNvSpPr txBox="1"/>
          <p:nvPr/>
        </p:nvSpPr>
        <p:spPr>
          <a:xfrm>
            <a:off x="4505960" y="2748915"/>
            <a:ext cx="2540000" cy="2738120"/>
          </a:xfrm>
          <a:prstGeom prst="rect">
            <a:avLst/>
          </a:prstGeom>
          <a:noFill/>
        </p:spPr>
        <p:txBody>
          <a:bodyPr wrap="square" rtlCol="0" anchor="t">
            <a:spAutoFit/>
          </a:bodyPr>
          <a:p>
            <a:pPr algn="ctr">
              <a:lnSpc>
                <a:spcPct val="100000"/>
              </a:lnSpc>
            </a:pPr>
            <a:r>
              <a:rPr lang="en-US" sz="2600" b="1">
                <a:latin typeface="Times New Roman" panose="02020603050405020304" charset="0"/>
                <a:cs typeface="Times New Roman" panose="02020603050405020304" charset="0"/>
                <a:sym typeface="+mn-ea"/>
              </a:rPr>
              <a:t>MỤC TIÊU ĐỀ TÀI</a:t>
            </a:r>
            <a:endParaRPr lang="en-US" sz="2400" b="1">
              <a:solidFill>
                <a:schemeClr val="tx1"/>
              </a:solidFill>
              <a:latin typeface="Times New Roman" panose="02020603050405020304" charset="0"/>
              <a:cs typeface="Times New Roman" panose="02020603050405020304" charset="0"/>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r>
              <a:rPr lang="en-US" sz="2000">
                <a:latin typeface="Times New Roman" panose="02020603050405020304" charset="0"/>
                <a:cs typeface="Times New Roman" panose="02020603050405020304" charset="0"/>
                <a:sym typeface="+mn-ea"/>
              </a:rPr>
              <a:t>Hệ thống có chức năng như thế nào, ứng dụng cho việc gì, phương pháp nghiên cứu</a:t>
            </a:r>
            <a:endParaRPr lang="en-US" sz="2000">
              <a:latin typeface="Times New Roman" panose="02020603050405020304" charset="0"/>
              <a:cs typeface="Times New Roman" panose="02020603050405020304" charset="0"/>
              <a:sym typeface="+mn-ea"/>
            </a:endParaRPr>
          </a:p>
        </p:txBody>
      </p:sp>
      <p:sp>
        <p:nvSpPr>
          <p:cNvPr id="22" name="Text Box 21"/>
          <p:cNvSpPr txBox="1"/>
          <p:nvPr/>
        </p:nvSpPr>
        <p:spPr>
          <a:xfrm>
            <a:off x="8077200" y="2748915"/>
            <a:ext cx="2540000" cy="2584450"/>
          </a:xfrm>
          <a:prstGeom prst="rect">
            <a:avLst/>
          </a:prstGeom>
          <a:noFill/>
        </p:spPr>
        <p:txBody>
          <a:bodyPr wrap="square" rtlCol="0" anchor="t">
            <a:spAutoFit/>
          </a:bodyPr>
          <a:p>
            <a:pPr algn="ctr">
              <a:lnSpc>
                <a:spcPct val="100000"/>
              </a:lnSpc>
            </a:pPr>
            <a:r>
              <a:rPr lang="en-US" sz="2600" b="1">
                <a:latin typeface="Times New Roman" panose="02020603050405020304" charset="0"/>
                <a:cs typeface="Times New Roman" panose="02020603050405020304" charset="0"/>
                <a:sym typeface="+mn-ea"/>
              </a:rPr>
              <a:t>GIỚI HẠN NGHIÊN CỨU</a:t>
            </a:r>
            <a:endParaRPr lang="en-US" sz="2600" b="1">
              <a:solidFill>
                <a:schemeClr val="tx1"/>
              </a:solidFill>
              <a:latin typeface="Times New Roman" panose="02020603050405020304" charset="0"/>
              <a:cs typeface="Times New Roman" panose="02020603050405020304" charset="0"/>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20000"/>
              </a:lnSpc>
              <a:spcBef>
                <a:spcPts val="0"/>
              </a:spcBef>
              <a:spcAft>
                <a:spcPts val="0"/>
              </a:spcAft>
            </a:pPr>
            <a:endParaRPr lang="en-US" sz="2000">
              <a:latin typeface="Times New Roman" panose="02020603050405020304" charset="0"/>
              <a:cs typeface="Times New Roman" panose="02020603050405020304" charset="0"/>
              <a:sym typeface="+mn-ea"/>
            </a:endParaRPr>
          </a:p>
          <a:p>
            <a:pPr algn="ctr">
              <a:lnSpc>
                <a:spcPct val="110000"/>
              </a:lnSpc>
              <a:spcBef>
                <a:spcPts val="0"/>
              </a:spcBef>
              <a:spcAft>
                <a:spcPts val="0"/>
              </a:spcAft>
            </a:pPr>
            <a:r>
              <a:rPr lang="en-US" sz="2000">
                <a:latin typeface="Times New Roman" panose="02020603050405020304" charset="0"/>
                <a:cs typeface="Times New Roman" panose="02020603050405020304" charset="0"/>
                <a:sym typeface="+mn-ea"/>
              </a:rPr>
              <a:t>Giới hạn đề tài, đối tượng và phạm vi nghiên cứu</a:t>
            </a:r>
            <a:endParaRPr lang="en-US" sz="2000">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Donut 24"/>
          <p:cNvSpPr/>
          <p:nvPr/>
        </p:nvSpPr>
        <p:spPr>
          <a:xfrm>
            <a:off x="5062581" y="1614546"/>
            <a:ext cx="826362" cy="833086"/>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rgbClr val="36D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9" name="Rectangles 38"/>
          <p:cNvSpPr/>
          <p:nvPr/>
        </p:nvSpPr>
        <p:spPr>
          <a:xfrm>
            <a:off x="0" y="2601595"/>
            <a:ext cx="12201525" cy="3108960"/>
          </a:xfrm>
          <a:prstGeom prst="rect">
            <a:avLst/>
          </a:prstGeom>
          <a:solidFill>
            <a:srgbClr val="36DAED"/>
          </a:solidFill>
          <a:ln>
            <a:solidFill>
              <a:srgbClr val="36DAE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37" name="Round Diagonal Corner Rectangle 36"/>
          <p:cNvSpPr/>
          <p:nvPr/>
        </p:nvSpPr>
        <p:spPr>
          <a:xfrm>
            <a:off x="668020" y="2143760"/>
            <a:ext cx="4683760" cy="3464560"/>
          </a:xfrm>
          <a:prstGeom prst="round2DiagRect">
            <a:avLst/>
          </a:prstGeom>
          <a:solidFill>
            <a:srgbClr val="066CBB"/>
          </a:solidFill>
          <a:ln>
            <a:solidFill>
              <a:srgbClr val="026BAE"/>
            </a:solidFill>
          </a:ln>
          <a:effectLst>
            <a:innerShdw blurRad="1270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1315085" y="213995"/>
            <a:ext cx="8152765" cy="768350"/>
          </a:xfrm>
          <a:prstGeom prst="rect">
            <a:avLst/>
          </a:prstGeom>
          <a:noFill/>
        </p:spPr>
        <p:txBody>
          <a:bodyPr wrap="square" rtlCol="0">
            <a:spAutoFit/>
          </a:bodyPr>
          <a:p>
            <a:pPr algn="l"/>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Mục tiêu đề tài</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rPr>
              <a:t>1</a:t>
            </a:r>
            <a:endPar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pic>
        <p:nvPicPr>
          <p:cNvPr id="35" name="Picture 34" descr="Mô hình chung"/>
          <p:cNvPicPr>
            <a:picLocks noChangeAspect="1"/>
          </p:cNvPicPr>
          <p:nvPr/>
        </p:nvPicPr>
        <p:blipFill>
          <a:blip r:embed="rId1"/>
          <a:srcRect t="2857"/>
          <a:stretch>
            <a:fillRect/>
          </a:stretch>
        </p:blipFill>
        <p:spPr>
          <a:xfrm>
            <a:off x="389255" y="2428240"/>
            <a:ext cx="4673600" cy="3455035"/>
          </a:xfrm>
          <a:prstGeom prst="round2DiagRect">
            <a:avLst/>
          </a:prstGeom>
          <a:ln>
            <a:solidFill>
              <a:srgbClr val="026BAE"/>
            </a:solidFill>
          </a:ln>
          <a:effectLst>
            <a:outerShdw blurRad="304800" dist="38100" dir="18900000" sx="102000" sy="102000" algn="bl" rotWithShape="0">
              <a:prstClr val="black">
                <a:alpha val="40000"/>
              </a:prstClr>
            </a:outerShdw>
          </a:effectLst>
        </p:spPr>
      </p:pic>
      <p:cxnSp>
        <p:nvCxnSpPr>
          <p:cNvPr id="38" name="Straight Connector 37"/>
          <p:cNvCxnSpPr/>
          <p:nvPr/>
        </p:nvCxnSpPr>
        <p:spPr>
          <a:xfrm flipV="1">
            <a:off x="5050790" y="2143125"/>
            <a:ext cx="294640" cy="304800"/>
          </a:xfrm>
          <a:prstGeom prst="line">
            <a:avLst/>
          </a:prstGeom>
          <a:ln w="25400">
            <a:solidFill>
              <a:srgbClr val="36DAED"/>
            </a:solidFill>
          </a:ln>
        </p:spPr>
        <p:style>
          <a:lnRef idx="1">
            <a:schemeClr val="accent1"/>
          </a:lnRef>
          <a:fillRef idx="0">
            <a:schemeClr val="accent1"/>
          </a:fillRef>
          <a:effectRef idx="0">
            <a:schemeClr val="accent1"/>
          </a:effectRef>
          <a:fontRef idx="minor">
            <a:schemeClr val="tx1"/>
          </a:fontRef>
        </p:style>
      </p:cxnSp>
      <p:sp>
        <p:nvSpPr>
          <p:cNvPr id="40" name="Text Box 39"/>
          <p:cNvSpPr txBox="1"/>
          <p:nvPr/>
        </p:nvSpPr>
        <p:spPr>
          <a:xfrm>
            <a:off x="5412740" y="2571115"/>
            <a:ext cx="6704330" cy="3169285"/>
          </a:xfrm>
          <a:prstGeom prst="rect">
            <a:avLst/>
          </a:prstGeom>
          <a:noFill/>
        </p:spPr>
        <p:txBody>
          <a:bodyPr wrap="square" rtlCol="0">
            <a:spAutoFit/>
          </a:bodyPr>
          <a:p>
            <a:pPr marL="456565" indent="-456565" algn="just"/>
            <a:r>
              <a:rPr lang="en-US" sz="2000">
                <a:latin typeface="Times New Roman" panose="02020603050405020304" charset="0"/>
                <a:cs typeface="Times New Roman" panose="02020603050405020304" charset="0"/>
              </a:rPr>
              <a:t>	Tìm hiểu được các giải thuật cho việc phát hiện và nhận dạng đối tượng</a:t>
            </a:r>
            <a:endParaRPr lang="en-US" sz="2000">
              <a:latin typeface="Times New Roman" panose="02020603050405020304" charset="0"/>
              <a:cs typeface="Times New Roman" panose="02020603050405020304" charset="0"/>
            </a:endParaRPr>
          </a:p>
          <a:p>
            <a:pPr marL="487045" indent="-487045" algn="just"/>
            <a:r>
              <a:rPr lang="en-US" sz="2000">
                <a:latin typeface="Times New Roman" panose="02020603050405020304" charset="0"/>
                <a:cs typeface="Times New Roman" panose="02020603050405020304" charset="0"/>
              </a:rPr>
              <a:t>	Tìm hiểu về kiến trúc của mạng CNN, đặc biệt là kiến trúc VGG-Face.</a:t>
            </a:r>
            <a:endParaRPr lang="en-US" sz="2000">
              <a:latin typeface="Times New Roman" panose="02020603050405020304" charset="0"/>
              <a:cs typeface="Times New Roman" panose="02020603050405020304" charset="0"/>
            </a:endParaRPr>
          </a:p>
          <a:p>
            <a:pPr marL="466725" indent="-466725" algn="just"/>
            <a:r>
              <a:rPr lang="en-US" sz="2000">
                <a:latin typeface="Times New Roman" panose="02020603050405020304" charset="0"/>
                <a:cs typeface="Times New Roman" panose="02020603050405020304" charset="0"/>
              </a:rPr>
              <a:t>      	Xây dựng được một tập dữ liệu (datasets) ứng dụng thư viện OpenCV để xử lý ảnh được đưa vào. </a:t>
            </a:r>
            <a:endParaRPr lang="en-US" sz="2000">
              <a:latin typeface="Times New Roman" panose="02020603050405020304" charset="0"/>
              <a:cs typeface="Times New Roman" panose="02020603050405020304" charset="0"/>
            </a:endParaRPr>
          </a:p>
          <a:p>
            <a:pPr marL="466725" indent="-466725" algn="just"/>
            <a:r>
              <a:rPr lang="en-US" sz="2000">
                <a:latin typeface="Times New Roman" panose="02020603050405020304" charset="0"/>
                <a:cs typeface="Times New Roman" panose="02020603050405020304" charset="0"/>
              </a:rPr>
              <a:t>	Xây dựng model CNN để huấn luyện cho tập dữ liệu.</a:t>
            </a:r>
            <a:endParaRPr lang="en-US" sz="2000">
              <a:latin typeface="Times New Roman" panose="02020603050405020304" charset="0"/>
              <a:cs typeface="Times New Roman" panose="02020603050405020304" charset="0"/>
            </a:endParaRPr>
          </a:p>
          <a:p>
            <a:pPr marL="466725" indent="-466725" algn="just"/>
            <a:endParaRPr lang="en-US" sz="2000">
              <a:latin typeface="Times New Roman" panose="02020603050405020304" charset="0"/>
              <a:cs typeface="Times New Roman" panose="02020603050405020304" charset="0"/>
            </a:endParaRPr>
          </a:p>
          <a:p>
            <a:pPr lvl="1" algn="just"/>
            <a:r>
              <a:rPr lang="en-US" sz="2000">
                <a:latin typeface="Times New Roman" panose="02020603050405020304" charset="0"/>
                <a:cs typeface="Times New Roman" panose="02020603050405020304" charset="0"/>
              </a:rPr>
              <a:t>Cuối cùng, tạo ra một mô hình nhận diện khuôn mặt với ứng dụng cụ thể</a:t>
            </a:r>
            <a:endParaRPr lang="en-US" sz="2000">
              <a:latin typeface="Times New Roman" panose="02020603050405020304" charset="0"/>
              <a:cs typeface="Times New Roman" panose="02020603050405020304" charset="0"/>
            </a:endParaRPr>
          </a:p>
        </p:txBody>
      </p:sp>
      <p:sp>
        <p:nvSpPr>
          <p:cNvPr id="41" name="Text Box 40"/>
          <p:cNvSpPr txBox="1"/>
          <p:nvPr/>
        </p:nvSpPr>
        <p:spPr>
          <a:xfrm>
            <a:off x="5758180" y="1752600"/>
            <a:ext cx="6013450" cy="521970"/>
          </a:xfrm>
          <a:prstGeom prst="rect">
            <a:avLst/>
          </a:prstGeom>
          <a:noFill/>
        </p:spPr>
        <p:txBody>
          <a:bodyPr wrap="square" rtlCol="0">
            <a:spAutoFit/>
          </a:bodyPr>
          <a:p>
            <a:r>
              <a:rPr 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rPr>
              <a:t>MỤC TIÊU VÀ NHIỆM VỤ CHÍNH:</a:t>
            </a:r>
            <a:endParaRPr lang="en-US" sz="2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charset="0"/>
              <a:cs typeface="Times New Roman" panose="02020603050405020304" charset="0"/>
            </a:endParaRPr>
          </a:p>
        </p:txBody>
      </p:sp>
      <p:sp>
        <p:nvSpPr>
          <p:cNvPr id="42" name="Rounded Rectangle 41"/>
          <p:cNvSpPr/>
          <p:nvPr/>
        </p:nvSpPr>
        <p:spPr>
          <a:xfrm>
            <a:off x="3410585" y="4395470"/>
            <a:ext cx="1116965" cy="304800"/>
          </a:xfrm>
          <a:prstGeom prst="roundRect">
            <a:avLst/>
          </a:prstGeom>
          <a:solidFill>
            <a:srgbClr val="3F5F6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sz="1400">
                <a:latin typeface="Times New Roman" panose="02020603050405020304" charset="0"/>
                <a:cs typeface="Times New Roman" panose="02020603050405020304" charset="0"/>
              </a:rPr>
              <a:t>Recognition</a:t>
            </a:r>
            <a:endParaRPr lang="en-US" sz="1400">
              <a:latin typeface="Times New Roman" panose="02020603050405020304" charset="0"/>
              <a:cs typeface="Times New Roman" panose="02020603050405020304" charset="0"/>
            </a:endParaRPr>
          </a:p>
        </p:txBody>
      </p:sp>
      <p:sp>
        <p:nvSpPr>
          <p:cNvPr id="91" name="Frame 17"/>
          <p:cNvSpPr/>
          <p:nvPr/>
        </p:nvSpPr>
        <p:spPr>
          <a:xfrm>
            <a:off x="5615940" y="2640965"/>
            <a:ext cx="243840" cy="26670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solidFill>
                <a:schemeClr val="tx1"/>
              </a:solidFill>
            </a:endParaRPr>
          </a:p>
        </p:txBody>
      </p:sp>
      <p:sp>
        <p:nvSpPr>
          <p:cNvPr id="47" name="Frame 17"/>
          <p:cNvSpPr/>
          <p:nvPr/>
        </p:nvSpPr>
        <p:spPr>
          <a:xfrm>
            <a:off x="5615940" y="3255645"/>
            <a:ext cx="243840" cy="26670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solidFill>
                <a:schemeClr val="tx1"/>
              </a:solidFill>
            </a:endParaRPr>
          </a:p>
        </p:txBody>
      </p:sp>
      <p:sp>
        <p:nvSpPr>
          <p:cNvPr id="48" name="Frame 17"/>
          <p:cNvSpPr/>
          <p:nvPr/>
        </p:nvSpPr>
        <p:spPr>
          <a:xfrm>
            <a:off x="5615940" y="3870325"/>
            <a:ext cx="243840" cy="26670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solidFill>
                <a:schemeClr val="tx1"/>
              </a:solidFill>
            </a:endParaRPr>
          </a:p>
        </p:txBody>
      </p:sp>
      <p:sp>
        <p:nvSpPr>
          <p:cNvPr id="49" name="Frame 17"/>
          <p:cNvSpPr/>
          <p:nvPr/>
        </p:nvSpPr>
        <p:spPr>
          <a:xfrm>
            <a:off x="5615940" y="4485005"/>
            <a:ext cx="243840" cy="26670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solidFill>
                <a:schemeClr val="tx1"/>
              </a:solidFill>
            </a:endParaRPr>
          </a:p>
        </p:txBody>
      </p:sp>
      <p:sp>
        <p:nvSpPr>
          <p:cNvPr id="50" name="Frame 17"/>
          <p:cNvSpPr/>
          <p:nvPr/>
        </p:nvSpPr>
        <p:spPr>
          <a:xfrm>
            <a:off x="5615940" y="5099685"/>
            <a:ext cx="243840" cy="26670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 name="Freeform: Shape 4"/>
          <p:cNvSpPr/>
          <p:nvPr/>
        </p:nvSpPr>
        <p:spPr>
          <a:xfrm>
            <a:off x="7167245" y="838835"/>
            <a:ext cx="2935224" cy="2935224"/>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solidFill>
            <a:srgbClr val="026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 name="Freeform: Shape 4"/>
          <p:cNvSpPr/>
          <p:nvPr/>
        </p:nvSpPr>
        <p:spPr>
          <a:xfrm>
            <a:off x="6998335" y="838835"/>
            <a:ext cx="2935224" cy="2935224"/>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pPr algn="l"/>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Giới hạn đề tài</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p>
            <a:pPr algn="ctr"/>
            <a:r>
              <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rPr>
              <a:t>2</a:t>
            </a:r>
            <a:endPar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8" name="Freeform: Shape 4"/>
          <p:cNvSpPr/>
          <p:nvPr/>
        </p:nvSpPr>
        <p:spPr>
          <a:xfrm>
            <a:off x="6402070" y="3002915"/>
            <a:ext cx="1655064" cy="1655064"/>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3" name="Picture 52" descr="software"/>
          <p:cNvPicPr>
            <a:picLocks noChangeAspect="1"/>
          </p:cNvPicPr>
          <p:nvPr/>
        </p:nvPicPr>
        <p:blipFill>
          <a:blip r:embed="rId1"/>
          <a:srcRect l="26487" t="25786" r="27154" b="33071"/>
          <a:stretch>
            <a:fillRect/>
          </a:stretch>
        </p:blipFill>
        <p:spPr>
          <a:xfrm>
            <a:off x="6785610" y="3405505"/>
            <a:ext cx="888365" cy="849630"/>
          </a:xfrm>
          <a:prstGeom prst="rect">
            <a:avLst/>
          </a:prstGeom>
        </p:spPr>
      </p:pic>
      <p:sp>
        <p:nvSpPr>
          <p:cNvPr id="55" name="Freeform: Shape 4"/>
          <p:cNvSpPr/>
          <p:nvPr/>
        </p:nvSpPr>
        <p:spPr>
          <a:xfrm>
            <a:off x="7167245" y="3923030"/>
            <a:ext cx="2935224" cy="2935224"/>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solidFill>
            <a:srgbClr val="36D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 name="Freeform: Shape 4"/>
          <p:cNvSpPr/>
          <p:nvPr/>
        </p:nvSpPr>
        <p:spPr>
          <a:xfrm>
            <a:off x="9252585" y="2362835"/>
            <a:ext cx="2935224" cy="2935224"/>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solidFill>
            <a:srgbClr val="118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Freeform: Shape 4"/>
          <p:cNvSpPr/>
          <p:nvPr/>
        </p:nvSpPr>
        <p:spPr>
          <a:xfrm>
            <a:off x="9055735" y="2362835"/>
            <a:ext cx="2935224" cy="2935224"/>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solidFill>
            <a:schemeClr val="bg1"/>
          </a:solidFill>
          <a:ln>
            <a:solidFill>
              <a:srgbClr val="1187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 name="Freeform: Shape 4"/>
          <p:cNvSpPr/>
          <p:nvPr/>
        </p:nvSpPr>
        <p:spPr>
          <a:xfrm>
            <a:off x="6998335" y="3923030"/>
            <a:ext cx="2935224" cy="2935224"/>
          </a:xfrm>
          <a:custGeom>
            <a:avLst/>
            <a:gdLst>
              <a:gd name="connsiteX0" fmla="*/ 1008633 w 2017267"/>
              <a:gd name="connsiteY0" fmla="*/ 0 h 2017267"/>
              <a:gd name="connsiteX1" fmla="*/ 1091617 w 2017267"/>
              <a:gd name="connsiteY1" fmla="*/ 34373 h 2017267"/>
              <a:gd name="connsiteX2" fmla="*/ 1982894 w 2017267"/>
              <a:gd name="connsiteY2" fmla="*/ 925651 h 2017267"/>
              <a:gd name="connsiteX3" fmla="*/ 1982894 w 2017267"/>
              <a:gd name="connsiteY3" fmla="*/ 1091617 h 2017267"/>
              <a:gd name="connsiteX4" fmla="*/ 1091617 w 2017267"/>
              <a:gd name="connsiteY4" fmla="*/ 1982894 h 2017267"/>
              <a:gd name="connsiteX5" fmla="*/ 925651 w 2017267"/>
              <a:gd name="connsiteY5" fmla="*/ 1982894 h 2017267"/>
              <a:gd name="connsiteX6" fmla="*/ 34373 w 2017267"/>
              <a:gd name="connsiteY6" fmla="*/ 1091616 h 2017267"/>
              <a:gd name="connsiteX7" fmla="*/ 34373 w 2017267"/>
              <a:gd name="connsiteY7" fmla="*/ 925650 h 2017267"/>
              <a:gd name="connsiteX8" fmla="*/ 925650 w 2017267"/>
              <a:gd name="connsiteY8" fmla="*/ 34373 h 2017267"/>
              <a:gd name="connsiteX9" fmla="*/ 1008633 w 2017267"/>
              <a:gd name="connsiteY9" fmla="*/ 0 h 20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7267" h="2017267">
                <a:moveTo>
                  <a:pt x="1008633" y="0"/>
                </a:moveTo>
                <a:cubicBezTo>
                  <a:pt x="1038667" y="0"/>
                  <a:pt x="1068701" y="11457"/>
                  <a:pt x="1091617" y="34373"/>
                </a:cubicBezTo>
                <a:lnTo>
                  <a:pt x="1982894" y="925651"/>
                </a:lnTo>
                <a:cubicBezTo>
                  <a:pt x="2028725" y="971481"/>
                  <a:pt x="2028725" y="1045787"/>
                  <a:pt x="1982894" y="1091617"/>
                </a:cubicBezTo>
                <a:lnTo>
                  <a:pt x="1091617" y="1982894"/>
                </a:lnTo>
                <a:cubicBezTo>
                  <a:pt x="1045787" y="2028725"/>
                  <a:pt x="971481" y="2028725"/>
                  <a:pt x="925651" y="1982894"/>
                </a:cubicBezTo>
                <a:lnTo>
                  <a:pt x="34373" y="1091616"/>
                </a:lnTo>
                <a:cubicBezTo>
                  <a:pt x="-11457" y="1045786"/>
                  <a:pt x="-11457" y="971481"/>
                  <a:pt x="34373" y="925650"/>
                </a:cubicBezTo>
                <a:lnTo>
                  <a:pt x="925650" y="34373"/>
                </a:lnTo>
                <a:cubicBezTo>
                  <a:pt x="948565" y="11457"/>
                  <a:pt x="978599" y="0"/>
                  <a:pt x="1008633" y="0"/>
                </a:cubicBezTo>
                <a:close/>
              </a:path>
            </a:pathLst>
          </a:custGeom>
          <a:solidFill>
            <a:schemeClr val="bg1"/>
          </a:solidFill>
          <a:ln>
            <a:solidFill>
              <a:srgbClr val="36D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2" name="Picture 61" descr="visual code_logo"/>
          <p:cNvPicPr>
            <a:picLocks noChangeAspect="1"/>
          </p:cNvPicPr>
          <p:nvPr/>
        </p:nvPicPr>
        <p:blipFill>
          <a:blip r:embed="rId2"/>
          <a:stretch>
            <a:fillRect/>
          </a:stretch>
        </p:blipFill>
        <p:spPr>
          <a:xfrm>
            <a:off x="7509510" y="1437640"/>
            <a:ext cx="1743075" cy="1737360"/>
          </a:xfrm>
          <a:prstGeom prst="rect">
            <a:avLst/>
          </a:prstGeom>
        </p:spPr>
      </p:pic>
      <p:pic>
        <p:nvPicPr>
          <p:cNvPr id="63" name="Picture 62" descr="python_logo"/>
          <p:cNvPicPr>
            <a:picLocks noChangeAspect="1"/>
          </p:cNvPicPr>
          <p:nvPr/>
        </p:nvPicPr>
        <p:blipFill>
          <a:blip r:embed="rId3"/>
          <a:stretch>
            <a:fillRect/>
          </a:stretch>
        </p:blipFill>
        <p:spPr>
          <a:xfrm>
            <a:off x="9627870" y="2822575"/>
            <a:ext cx="2015490" cy="2015490"/>
          </a:xfrm>
          <a:prstGeom prst="rect">
            <a:avLst/>
          </a:prstGeom>
        </p:spPr>
      </p:pic>
      <p:pic>
        <p:nvPicPr>
          <p:cNvPr id="64" name="Picture 63" descr="tensorflow_logo"/>
          <p:cNvPicPr>
            <a:picLocks noChangeAspect="1"/>
          </p:cNvPicPr>
          <p:nvPr/>
        </p:nvPicPr>
        <p:blipFill>
          <a:blip r:embed="rId4"/>
          <a:stretch>
            <a:fillRect/>
          </a:stretch>
        </p:blipFill>
        <p:spPr>
          <a:xfrm>
            <a:off x="7673975" y="4430395"/>
            <a:ext cx="1793240" cy="1920240"/>
          </a:xfrm>
          <a:prstGeom prst="rect">
            <a:avLst/>
          </a:prstGeom>
        </p:spPr>
      </p:pic>
      <p:sp>
        <p:nvSpPr>
          <p:cNvPr id="65" name="Text Box 64"/>
          <p:cNvSpPr txBox="1"/>
          <p:nvPr/>
        </p:nvSpPr>
        <p:spPr>
          <a:xfrm>
            <a:off x="226060" y="1428115"/>
            <a:ext cx="5669280" cy="583565"/>
          </a:xfrm>
          <a:prstGeom prst="rect">
            <a:avLst/>
          </a:prstGeom>
          <a:noFill/>
        </p:spPr>
        <p:txBody>
          <a:bodyPr wrap="square" rtlCol="0">
            <a:spAutoFit/>
          </a:bodyPr>
          <a:p>
            <a:r>
              <a:rPr lang="en-US" sz="3200">
                <a:ln w="13462">
                  <a:solidFill>
                    <a:sysClr val="windowText" lastClr="000000"/>
                  </a:solidFill>
                  <a:prstDash val="solid"/>
                </a:ln>
                <a:solidFill>
                  <a:srgbClr val="006AAD"/>
                </a:solidFill>
                <a:effectLst>
                  <a:outerShdw dist="38100" dir="2700000" algn="bl" rotWithShape="0">
                    <a:srgbClr val="00519B"/>
                  </a:outerShdw>
                </a:effectLst>
                <a:latin typeface="Times New Roman" panose="02020603050405020304" charset="0"/>
                <a:cs typeface="Times New Roman" panose="02020603050405020304" charset="0"/>
              </a:rPr>
              <a:t>Giới hạn nghiên cứu</a:t>
            </a:r>
            <a:endParaRPr lang="en-US" sz="3200">
              <a:ln w="13462">
                <a:solidFill>
                  <a:sysClr val="windowText" lastClr="000000"/>
                </a:solidFill>
                <a:prstDash val="solid"/>
              </a:ln>
              <a:solidFill>
                <a:srgbClr val="006AAD"/>
              </a:solidFill>
              <a:effectLst>
                <a:outerShdw dist="38100" dir="2700000" algn="bl" rotWithShape="0">
                  <a:srgbClr val="00519B"/>
                </a:outerShdw>
              </a:effectLst>
              <a:latin typeface="Times New Roman" panose="02020603050405020304" charset="0"/>
              <a:cs typeface="Times New Roman" panose="02020603050405020304" charset="0"/>
            </a:endParaRPr>
          </a:p>
        </p:txBody>
      </p:sp>
      <p:sp>
        <p:nvSpPr>
          <p:cNvPr id="67" name="Rounded Rectangle 66"/>
          <p:cNvSpPr/>
          <p:nvPr/>
        </p:nvSpPr>
        <p:spPr>
          <a:xfrm>
            <a:off x="226060" y="2268220"/>
            <a:ext cx="3470910" cy="1321435"/>
          </a:xfrm>
          <a:prstGeom prst="roundRect">
            <a:avLst/>
          </a:prstGeom>
          <a:gradFill>
            <a:gsLst>
              <a:gs pos="0">
                <a:srgbClr val="007BD3"/>
              </a:gs>
              <a:gs pos="100000">
                <a:srgbClr val="03437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68" name="Rounded Rectangle 67"/>
          <p:cNvSpPr/>
          <p:nvPr/>
        </p:nvSpPr>
        <p:spPr>
          <a:xfrm>
            <a:off x="318135" y="2366010"/>
            <a:ext cx="3470910" cy="1321435"/>
          </a:xfrm>
          <a:prstGeom prst="roundRect">
            <a:avLst/>
          </a:prstGeom>
          <a:solidFill>
            <a:schemeClr val="bg1"/>
          </a:solidFill>
          <a:ln>
            <a:solidFill>
              <a:srgbClr val="03457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69" name="Text Box 68"/>
          <p:cNvSpPr txBox="1"/>
          <p:nvPr/>
        </p:nvSpPr>
        <p:spPr>
          <a:xfrm>
            <a:off x="429260" y="2703830"/>
            <a:ext cx="3267710" cy="645160"/>
          </a:xfrm>
          <a:prstGeom prst="rect">
            <a:avLst/>
          </a:prstGeom>
          <a:noFill/>
        </p:spPr>
        <p:txBody>
          <a:bodyPr wrap="square" rtlCol="0">
            <a:spAutoFit/>
          </a:bodyPr>
          <a:p>
            <a:pPr algn="just"/>
            <a:r>
              <a:rPr lang="en-US">
                <a:latin typeface="Times New Roman" panose="02020603050405020304" charset="0"/>
                <a:cs typeface="Times New Roman" panose="02020603050405020304" charset="0"/>
                <a:sym typeface="+mn-ea"/>
              </a:rPr>
              <a:t>Nghiên cứu kiến trúc mạng CNN và đặc biệt là VGG-Face</a:t>
            </a:r>
            <a:endParaRPr lang="en-US"/>
          </a:p>
        </p:txBody>
      </p:sp>
      <p:sp>
        <p:nvSpPr>
          <p:cNvPr id="70" name="Rounded Rectangle 69"/>
          <p:cNvSpPr/>
          <p:nvPr/>
        </p:nvSpPr>
        <p:spPr>
          <a:xfrm>
            <a:off x="1532255" y="3851910"/>
            <a:ext cx="3471545" cy="1321435"/>
          </a:xfrm>
          <a:prstGeom prst="roundRect">
            <a:avLst/>
          </a:prstGeom>
          <a:gradFill>
            <a:gsLst>
              <a:gs pos="100000">
                <a:srgbClr val="007BD3"/>
              </a:gs>
              <a:gs pos="0">
                <a:srgbClr val="36DAED"/>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71" name="Rounded Rectangle 70"/>
          <p:cNvSpPr/>
          <p:nvPr/>
        </p:nvSpPr>
        <p:spPr>
          <a:xfrm>
            <a:off x="1624330" y="3949700"/>
            <a:ext cx="3519805" cy="1321435"/>
          </a:xfrm>
          <a:prstGeom prst="roundRect">
            <a:avLst/>
          </a:prstGeom>
          <a:solidFill>
            <a:schemeClr val="bg1"/>
          </a:solidFill>
          <a:ln>
            <a:solidFill>
              <a:srgbClr val="0380D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72" name="Text Box 71"/>
          <p:cNvSpPr txBox="1"/>
          <p:nvPr/>
        </p:nvSpPr>
        <p:spPr>
          <a:xfrm>
            <a:off x="1718945" y="4149090"/>
            <a:ext cx="3425190" cy="922020"/>
          </a:xfrm>
          <a:prstGeom prst="rect">
            <a:avLst/>
          </a:prstGeom>
          <a:noFill/>
        </p:spPr>
        <p:txBody>
          <a:bodyPr wrap="square" rtlCol="0">
            <a:spAutoFit/>
          </a:bodyPr>
          <a:p>
            <a:pPr algn="l"/>
            <a:r>
              <a:rPr lang="en-US">
                <a:latin typeface="Times New Roman" panose="02020603050405020304" charset="0"/>
                <a:cs typeface="Times New Roman" panose="02020603050405020304" charset="0"/>
                <a:sym typeface="+mn-ea"/>
              </a:rPr>
              <a:t>Tập dữ liệu tự tạo với số lượng đối tượng nhận dạng là 10 khuôn mặt khác nhau</a:t>
            </a:r>
            <a:endParaRPr lang="en-US"/>
          </a:p>
        </p:txBody>
      </p:sp>
      <p:sp>
        <p:nvSpPr>
          <p:cNvPr id="73" name="Rounded Rectangle 72"/>
          <p:cNvSpPr/>
          <p:nvPr/>
        </p:nvSpPr>
        <p:spPr>
          <a:xfrm>
            <a:off x="2822575" y="5400040"/>
            <a:ext cx="3472180" cy="1321435"/>
          </a:xfrm>
          <a:prstGeom prst="roundRect">
            <a:avLst/>
          </a:prstGeom>
          <a:gradFill>
            <a:gsLst>
              <a:gs pos="0">
                <a:schemeClr val="accent1">
                  <a:lumMod val="40000"/>
                  <a:lumOff val="60000"/>
                </a:schemeClr>
              </a:gs>
              <a:gs pos="100000">
                <a:srgbClr val="36DAED"/>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74" name="Rounded Rectangle 73"/>
          <p:cNvSpPr/>
          <p:nvPr/>
        </p:nvSpPr>
        <p:spPr>
          <a:xfrm>
            <a:off x="2933700" y="5497830"/>
            <a:ext cx="3468370" cy="1321435"/>
          </a:xfrm>
          <a:prstGeom prst="roundRect">
            <a:avLst/>
          </a:prstGeom>
          <a:solidFill>
            <a:schemeClr val="bg1"/>
          </a:solidFill>
          <a:ln>
            <a:solidFill>
              <a:srgbClr val="3CDAE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75" name="Text Box 74"/>
          <p:cNvSpPr txBox="1"/>
          <p:nvPr/>
        </p:nvSpPr>
        <p:spPr>
          <a:xfrm>
            <a:off x="2933700" y="5697855"/>
            <a:ext cx="3406775" cy="922020"/>
          </a:xfrm>
          <a:prstGeom prst="rect">
            <a:avLst/>
          </a:prstGeom>
          <a:noFill/>
        </p:spPr>
        <p:txBody>
          <a:bodyPr wrap="square" rtlCol="0">
            <a:spAutoFit/>
          </a:bodyPr>
          <a:p>
            <a:pPr algn="just"/>
            <a:r>
              <a:rPr lang="en-US">
                <a:latin typeface="Times New Roman" panose="02020603050405020304" charset="0"/>
                <a:cs typeface="Times New Roman" panose="02020603050405020304" charset="0"/>
                <a:sym typeface="+mn-ea"/>
              </a:rPr>
              <a:t>Xây dựng model huấn luyện để phân loại và nhận diện các đối tượng</a:t>
            </a:r>
            <a:endParaRPr lang="en-US"/>
          </a:p>
        </p:txBody>
      </p:sp>
      <p:sp>
        <p:nvSpPr>
          <p:cNvPr id="76" name="Bent Arrow 75"/>
          <p:cNvSpPr/>
          <p:nvPr/>
        </p:nvSpPr>
        <p:spPr>
          <a:xfrm flipV="1">
            <a:off x="1958340" y="5497830"/>
            <a:ext cx="696595" cy="772795"/>
          </a:xfrm>
          <a:prstGeom prst="bentArrow">
            <a:avLst/>
          </a:prstGeom>
          <a:gradFill>
            <a:gsLst>
              <a:gs pos="100000">
                <a:srgbClr val="0380D4"/>
              </a:gs>
              <a:gs pos="0">
                <a:srgbClr val="36DAED"/>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tx1"/>
              </a:solidFill>
            </a:endParaRPr>
          </a:p>
        </p:txBody>
      </p:sp>
      <p:sp>
        <p:nvSpPr>
          <p:cNvPr id="77" name="Bent Arrow 76"/>
          <p:cNvSpPr/>
          <p:nvPr/>
        </p:nvSpPr>
        <p:spPr>
          <a:xfrm flipV="1">
            <a:off x="714375" y="3851910"/>
            <a:ext cx="696595" cy="772795"/>
          </a:xfrm>
          <a:prstGeom prst="bentArrow">
            <a:avLst/>
          </a:prstGeom>
          <a:gradFill>
            <a:gsLst>
              <a:gs pos="0">
                <a:srgbClr val="0380D4"/>
              </a:gs>
              <a:gs pos="100000">
                <a:srgbClr val="03457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solidFill>
                  <a:schemeClr val="bg1"/>
                </a:solidFill>
              </a:rPr>
            </a:fld>
            <a:endParaRPr lang="en-US" smtClean="0">
              <a:solidFill>
                <a:schemeClr val="bg1"/>
              </a:solidFill>
            </a:endParaRPr>
          </a:p>
        </p:txBody>
      </p:sp>
      <p:sp>
        <p:nvSpPr>
          <p:cNvPr id="6" name="Freeform 5"/>
          <p:cNvSpPr/>
          <p:nvPr/>
        </p:nvSpPr>
        <p:spPr>
          <a:xfrm rot="5400000">
            <a:off x="-22860" y="901700"/>
            <a:ext cx="4109720" cy="2306320"/>
          </a:xfrm>
          <a:custGeom>
            <a:avLst/>
            <a:gdLst>
              <a:gd name="adj" fmla="val 50000"/>
              <a:gd name="maxAdj" fmla="*/ 100000 w ss"/>
              <a:gd name="a" fmla="pin 0 adj maxAdj"/>
              <a:gd name="dx1" fmla="*/ ss a 100000"/>
              <a:gd name="x1" fmla="+- r 0 dx1"/>
              <a:gd name="ir" fmla="+/ x1 r 2"/>
              <a:gd name="x2" fmla="*/ x1 1 2"/>
            </a:gdLst>
            <a:ahLst/>
            <a:cxnLst>
              <a:cxn ang="3">
                <a:pos x="x2" y="t"/>
              </a:cxn>
              <a:cxn ang="cd2">
                <a:pos x="l" y="vc"/>
              </a:cxn>
              <a:cxn ang="cd4">
                <a:pos x="x1" y="b"/>
              </a:cxn>
              <a:cxn ang="0">
                <a:pos x="r" y="vc"/>
              </a:cxn>
            </a:cxnLst>
            <a:rect l="l" t="t" r="r" b="b"/>
            <a:pathLst>
              <a:path w="6472" h="3632">
                <a:moveTo>
                  <a:pt x="4040" y="0"/>
                </a:moveTo>
                <a:lnTo>
                  <a:pt x="4656" y="0"/>
                </a:lnTo>
                <a:lnTo>
                  <a:pt x="6472" y="1816"/>
                </a:lnTo>
                <a:lnTo>
                  <a:pt x="4656" y="3632"/>
                </a:lnTo>
                <a:lnTo>
                  <a:pt x="4040" y="3632"/>
                </a:lnTo>
                <a:lnTo>
                  <a:pt x="5856" y="1816"/>
                </a:lnTo>
                <a:lnTo>
                  <a:pt x="4040" y="0"/>
                </a:lnTo>
                <a:close/>
                <a:moveTo>
                  <a:pt x="0" y="0"/>
                </a:moveTo>
                <a:lnTo>
                  <a:pt x="616" y="0"/>
                </a:lnTo>
                <a:lnTo>
                  <a:pt x="3704" y="0"/>
                </a:lnTo>
                <a:lnTo>
                  <a:pt x="5520" y="1816"/>
                </a:lnTo>
                <a:lnTo>
                  <a:pt x="3704" y="3632"/>
                </a:lnTo>
                <a:lnTo>
                  <a:pt x="616" y="3632"/>
                </a:lnTo>
                <a:lnTo>
                  <a:pt x="0" y="363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xt Box 7"/>
          <p:cNvSpPr txBox="1"/>
          <p:nvPr/>
        </p:nvSpPr>
        <p:spPr>
          <a:xfrm>
            <a:off x="813435" y="546735"/>
            <a:ext cx="2417445" cy="1861185"/>
          </a:xfrm>
          <a:prstGeom prst="rect">
            <a:avLst/>
          </a:prstGeom>
          <a:noFill/>
        </p:spPr>
        <p:txBody>
          <a:bodyPr wrap="square" rtlCol="0">
            <a:spAutoFit/>
          </a:bodyPr>
          <a:p>
            <a:r>
              <a:rPr lang="en-US" sz="11500" b="1">
                <a:effectLst>
                  <a:outerShdw blurRad="38100" dist="38100" dir="2700000" algn="tl">
                    <a:srgbClr val="000000">
                      <a:alpha val="43137"/>
                    </a:srgbClr>
                  </a:outerShdw>
                </a:effectLst>
                <a:latin typeface="Elephant" panose="02020904090505020303" charset="0"/>
                <a:cs typeface="Elephant" panose="02020904090505020303" charset="0"/>
              </a:rPr>
              <a:t>02</a:t>
            </a:r>
            <a:endParaRPr lang="en-US" sz="11500" b="1">
              <a:effectLst>
                <a:outerShdw blurRad="38100" dist="38100" dir="2700000" algn="tl">
                  <a:srgbClr val="000000">
                    <a:alpha val="43137"/>
                  </a:srgbClr>
                </a:outerShdw>
              </a:effectLst>
              <a:latin typeface="Elephant" panose="02020904090505020303" charset="0"/>
              <a:cs typeface="Elephant" panose="02020904090505020303" charset="0"/>
            </a:endParaRPr>
          </a:p>
        </p:txBody>
      </p:sp>
      <p:sp>
        <p:nvSpPr>
          <p:cNvPr id="9" name="Text Box 8"/>
          <p:cNvSpPr txBox="1"/>
          <p:nvPr/>
        </p:nvSpPr>
        <p:spPr>
          <a:xfrm>
            <a:off x="3713480" y="345440"/>
            <a:ext cx="8479155" cy="1106805"/>
          </a:xfrm>
          <a:prstGeom prst="rect">
            <a:avLst/>
          </a:prstGeom>
          <a:noFill/>
        </p:spPr>
        <p:txBody>
          <a:bodyPr wrap="square" rtlCol="0">
            <a:spAutoFit/>
          </a:bodyPr>
          <a:p>
            <a:r>
              <a:rPr lang="en-US" sz="6600" b="1">
                <a:solidFill>
                  <a:schemeClr val="bg1"/>
                </a:solidFill>
                <a:latin typeface="Times New Roman" panose="02020603050405020304" charset="0"/>
                <a:cs typeface="Times New Roman" panose="02020603050405020304" charset="0"/>
              </a:rPr>
              <a:t>CƠ SỞ LÝ THUYẾT</a:t>
            </a:r>
            <a:endParaRPr lang="en-US" sz="6600" b="1">
              <a:solidFill>
                <a:schemeClr val="bg1"/>
              </a:solidFill>
              <a:latin typeface="Times New Roman" panose="02020603050405020304" charset="0"/>
              <a:cs typeface="Times New Roman" panose="02020603050405020304" charset="0"/>
            </a:endParaRPr>
          </a:p>
        </p:txBody>
      </p:sp>
      <p:sp>
        <p:nvSpPr>
          <p:cNvPr id="12" name="Rounded Rectangle 11"/>
          <p:cNvSpPr/>
          <p:nvPr/>
        </p:nvSpPr>
        <p:spPr>
          <a:xfrm>
            <a:off x="6383655" y="2407920"/>
            <a:ext cx="2640965" cy="3576320"/>
          </a:xfrm>
          <a:prstGeom prst="roundRect">
            <a:avLst/>
          </a:pr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000"/>
          </a:p>
        </p:txBody>
      </p:sp>
      <p:sp>
        <p:nvSpPr>
          <p:cNvPr id="14" name="Freeform 13"/>
          <p:cNvSpPr/>
          <p:nvPr/>
        </p:nvSpPr>
        <p:spPr>
          <a:xfrm>
            <a:off x="3526155" y="1813560"/>
            <a:ext cx="2640965" cy="8464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rgbClr val="1187CF"/>
              </a:solidFill>
            </a:endParaRPr>
          </a:p>
        </p:txBody>
      </p:sp>
      <p:sp>
        <p:nvSpPr>
          <p:cNvPr id="16" name="Freeform 15"/>
          <p:cNvSpPr/>
          <p:nvPr/>
        </p:nvSpPr>
        <p:spPr>
          <a:xfrm>
            <a:off x="3526155" y="2407920"/>
            <a:ext cx="2640965" cy="357632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5632">
                <a:moveTo>
                  <a:pt x="717" y="0"/>
                </a:moveTo>
                <a:lnTo>
                  <a:pt x="3587" y="0"/>
                </a:lnTo>
                <a:cubicBezTo>
                  <a:pt x="3983" y="0"/>
                  <a:pt x="4304" y="321"/>
                  <a:pt x="4304" y="717"/>
                </a:cubicBezTo>
                <a:lnTo>
                  <a:pt x="4304" y="4299"/>
                </a:lnTo>
                <a:lnTo>
                  <a:pt x="4304" y="4915"/>
                </a:lnTo>
                <a:cubicBezTo>
                  <a:pt x="4304" y="5311"/>
                  <a:pt x="3983" y="5632"/>
                  <a:pt x="3587" y="5632"/>
                </a:cubicBezTo>
                <a:lnTo>
                  <a:pt x="717" y="5632"/>
                </a:lnTo>
                <a:cubicBezTo>
                  <a:pt x="321" y="5632"/>
                  <a:pt x="0" y="5311"/>
                  <a:pt x="0" y="4915"/>
                </a:cubicBezTo>
                <a:lnTo>
                  <a:pt x="0" y="4299"/>
                </a:ln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1187CF"/>
              </a:solidFill>
            </a:endParaRPr>
          </a:p>
        </p:txBody>
      </p:sp>
      <p:sp>
        <p:nvSpPr>
          <p:cNvPr id="17" name="Freeform 16"/>
          <p:cNvSpPr/>
          <p:nvPr/>
        </p:nvSpPr>
        <p:spPr>
          <a:xfrm>
            <a:off x="6383655" y="1813560"/>
            <a:ext cx="2640965" cy="8464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18" name="Text Box 17"/>
          <p:cNvSpPr txBox="1"/>
          <p:nvPr/>
        </p:nvSpPr>
        <p:spPr>
          <a:xfrm>
            <a:off x="4498975" y="1732280"/>
            <a:ext cx="7366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01</a:t>
            </a:r>
            <a:endParaRPr lang="en-US" sz="2800" b="1" i="1" u="sng">
              <a:latin typeface="Times New Roman" panose="02020603050405020304" charset="0"/>
              <a:cs typeface="Times New Roman" panose="02020603050405020304" charset="0"/>
            </a:endParaRPr>
          </a:p>
        </p:txBody>
      </p:sp>
      <p:sp>
        <p:nvSpPr>
          <p:cNvPr id="20" name="Text Box 19"/>
          <p:cNvSpPr txBox="1"/>
          <p:nvPr/>
        </p:nvSpPr>
        <p:spPr>
          <a:xfrm>
            <a:off x="7346315" y="1732280"/>
            <a:ext cx="7366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02</a:t>
            </a:r>
            <a:endParaRPr lang="en-US" sz="2800" b="1" i="1" u="sng">
              <a:latin typeface="Times New Roman" panose="02020603050405020304" charset="0"/>
              <a:cs typeface="Times New Roman" panose="02020603050405020304" charset="0"/>
            </a:endParaRPr>
          </a:p>
        </p:txBody>
      </p:sp>
      <p:sp>
        <p:nvSpPr>
          <p:cNvPr id="21" name="Text Box 20"/>
          <p:cNvSpPr txBox="1"/>
          <p:nvPr/>
        </p:nvSpPr>
        <p:spPr>
          <a:xfrm>
            <a:off x="3639820" y="2748915"/>
            <a:ext cx="2454910" cy="2430145"/>
          </a:xfrm>
          <a:prstGeom prst="rect">
            <a:avLst/>
          </a:prstGeom>
          <a:noFill/>
        </p:spPr>
        <p:txBody>
          <a:bodyPr wrap="square" rtlCol="0" anchor="t">
            <a:spAutoFit/>
          </a:bodyPr>
          <a:p>
            <a:pPr algn="ctr">
              <a:lnSpc>
                <a:spcPct val="100000"/>
              </a:lnSpc>
            </a:pPr>
            <a:r>
              <a:rPr lang="en-US" sz="2600" b="1">
                <a:solidFill>
                  <a:schemeClr val="tx1"/>
                </a:solidFill>
                <a:latin typeface="Times New Roman" panose="02020603050405020304" charset="0"/>
                <a:cs typeface="Times New Roman" panose="02020603050405020304" charset="0"/>
              </a:rPr>
              <a:t>TIỀN XỬ LÝ ẢNH</a:t>
            </a:r>
            <a:endParaRPr lang="en-US" sz="2600" b="1">
              <a:solidFill>
                <a:schemeClr val="tx1"/>
              </a:solidFill>
              <a:latin typeface="Times New Roman" panose="02020603050405020304" charset="0"/>
              <a:cs typeface="Times New Roman" panose="02020603050405020304" charset="0"/>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pPr>
            <a:r>
              <a:rPr lang="en-US" sz="2000">
                <a:latin typeface="Times New Roman" panose="02020603050405020304" charset="0"/>
                <a:cs typeface="Times New Roman" panose="02020603050405020304" charset="0"/>
                <a:sym typeface="+mn-ea"/>
              </a:rPr>
              <a:t>Lý thuyết tiền xử lý ảnh, giải thuât Haar-cascade</a:t>
            </a:r>
            <a:endParaRPr lang="en-US" sz="2000">
              <a:latin typeface="Times New Roman" panose="02020603050405020304" charset="0"/>
              <a:cs typeface="Times New Roman" panose="02020603050405020304" charset="0"/>
              <a:sym typeface="+mn-ea"/>
            </a:endParaRPr>
          </a:p>
        </p:txBody>
      </p:sp>
      <p:sp>
        <p:nvSpPr>
          <p:cNvPr id="22" name="Text Box 21"/>
          <p:cNvSpPr txBox="1"/>
          <p:nvPr/>
        </p:nvSpPr>
        <p:spPr>
          <a:xfrm>
            <a:off x="6487160" y="2748915"/>
            <a:ext cx="2454910" cy="2522855"/>
          </a:xfrm>
          <a:prstGeom prst="rect">
            <a:avLst/>
          </a:prstGeom>
          <a:noFill/>
        </p:spPr>
        <p:txBody>
          <a:bodyPr wrap="square" rtlCol="0" anchor="t">
            <a:spAutoFit/>
          </a:bodyPr>
          <a:p>
            <a:pPr algn="ctr">
              <a:lnSpc>
                <a:spcPct val="100000"/>
              </a:lnSpc>
            </a:pPr>
            <a:r>
              <a:rPr lang="en-US" sz="2600" b="1">
                <a:latin typeface="Times New Roman" panose="02020603050405020304" charset="0"/>
                <a:cs typeface="Times New Roman" panose="02020603050405020304" charset="0"/>
                <a:sym typeface="+mn-ea"/>
              </a:rPr>
              <a:t>MẠNG CNN</a:t>
            </a:r>
            <a:endParaRPr lang="en-US" sz="2600" b="1">
              <a:latin typeface="Times New Roman" panose="02020603050405020304" charset="0"/>
              <a:cs typeface="Times New Roman" panose="02020603050405020304" charset="0"/>
              <a:sym typeface="+mn-ea"/>
            </a:endParaRPr>
          </a:p>
          <a:p>
            <a:pPr algn="ctr">
              <a:lnSpc>
                <a:spcPct val="100000"/>
              </a:lnSpc>
            </a:pPr>
            <a:endParaRPr lang="en-US" sz="2600" b="1">
              <a:solidFill>
                <a:schemeClr val="tx1"/>
              </a:solidFill>
              <a:latin typeface="Times New Roman" panose="02020603050405020304" charset="0"/>
              <a:cs typeface="Times New Roman" panose="02020603050405020304" charset="0"/>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00000"/>
              </a:lnSpc>
              <a:spcBef>
                <a:spcPts val="0"/>
              </a:spcBef>
              <a:spcAft>
                <a:spcPts val="0"/>
              </a:spcAft>
            </a:pPr>
            <a:endParaRPr lang="en-US" sz="2000">
              <a:latin typeface="Times New Roman" panose="02020603050405020304" charset="0"/>
              <a:cs typeface="Times New Roman" panose="02020603050405020304" charset="0"/>
              <a:sym typeface="+mn-ea"/>
            </a:endParaRPr>
          </a:p>
          <a:p>
            <a:pPr algn="ctr">
              <a:lnSpc>
                <a:spcPct val="110000"/>
              </a:lnSpc>
              <a:spcBef>
                <a:spcPts val="0"/>
              </a:spcBef>
              <a:spcAft>
                <a:spcPts val="0"/>
              </a:spcAft>
            </a:pPr>
            <a:r>
              <a:rPr lang="en-US" sz="2000">
                <a:latin typeface="Times New Roman" panose="02020603050405020304" charset="0"/>
                <a:cs typeface="Times New Roman" panose="02020603050405020304" charset="0"/>
                <a:sym typeface="+mn-ea"/>
              </a:rPr>
              <a:t>Kiến trúc mạng CNN, cách xây dựng một model huấn luyện</a:t>
            </a:r>
            <a:endParaRPr lang="en-US" sz="2000">
              <a:latin typeface="Times New Roman" panose="02020603050405020304" charset="0"/>
              <a:cs typeface="Times New Roman" panose="02020603050405020304" charset="0"/>
              <a:sym typeface="+mn-ea"/>
            </a:endParaRPr>
          </a:p>
        </p:txBody>
      </p:sp>
      <p:sp>
        <p:nvSpPr>
          <p:cNvPr id="3" name="Rounded Rectangle 2"/>
          <p:cNvSpPr/>
          <p:nvPr/>
        </p:nvSpPr>
        <p:spPr>
          <a:xfrm>
            <a:off x="9262110" y="2407920"/>
            <a:ext cx="2640965" cy="3576320"/>
          </a:xfrm>
          <a:prstGeom prst="roundRect">
            <a:avLst/>
          </a:pr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000"/>
          </a:p>
        </p:txBody>
      </p:sp>
      <p:sp>
        <p:nvSpPr>
          <p:cNvPr id="4" name="Freeform 3"/>
          <p:cNvSpPr/>
          <p:nvPr/>
        </p:nvSpPr>
        <p:spPr>
          <a:xfrm>
            <a:off x="9262110" y="1813560"/>
            <a:ext cx="2640965" cy="84645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4304" h="1333">
                <a:moveTo>
                  <a:pt x="717" y="0"/>
                </a:moveTo>
                <a:lnTo>
                  <a:pt x="3587" y="0"/>
                </a:lnTo>
                <a:cubicBezTo>
                  <a:pt x="3983" y="0"/>
                  <a:pt x="4304" y="321"/>
                  <a:pt x="4304" y="717"/>
                </a:cubicBezTo>
                <a:lnTo>
                  <a:pt x="4304" y="1333"/>
                </a:lnTo>
                <a:cubicBezTo>
                  <a:pt x="4304" y="937"/>
                  <a:pt x="3983" y="616"/>
                  <a:pt x="3587" y="616"/>
                </a:cubicBezTo>
                <a:lnTo>
                  <a:pt x="717" y="616"/>
                </a:lnTo>
                <a:cubicBezTo>
                  <a:pt x="321" y="616"/>
                  <a:pt x="0" y="937"/>
                  <a:pt x="0" y="1333"/>
                </a:cubicBezTo>
                <a:lnTo>
                  <a:pt x="0" y="717"/>
                </a:lnTo>
                <a:cubicBezTo>
                  <a:pt x="0" y="321"/>
                  <a:pt x="321" y="0"/>
                  <a:pt x="717" y="0"/>
                </a:cubicBezTo>
                <a:close/>
              </a:path>
            </a:pathLst>
          </a:custGeom>
          <a:solidFill>
            <a:srgbClr val="36DAED"/>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5" name="Text Box 4"/>
          <p:cNvSpPr txBox="1"/>
          <p:nvPr/>
        </p:nvSpPr>
        <p:spPr>
          <a:xfrm>
            <a:off x="10224770" y="1732280"/>
            <a:ext cx="736600" cy="521970"/>
          </a:xfrm>
          <a:prstGeom prst="rect">
            <a:avLst/>
          </a:prstGeom>
          <a:noFill/>
        </p:spPr>
        <p:txBody>
          <a:bodyPr wrap="square" rtlCol="0">
            <a:spAutoFit/>
          </a:bodyPr>
          <a:p>
            <a:pPr algn="ctr"/>
            <a:r>
              <a:rPr lang="en-US" sz="2800" b="1" i="1" u="sng">
                <a:latin typeface="Times New Roman" panose="02020603050405020304" charset="0"/>
                <a:cs typeface="Times New Roman" panose="02020603050405020304" charset="0"/>
              </a:rPr>
              <a:t>03</a:t>
            </a:r>
            <a:endParaRPr lang="en-US" sz="2800" b="1" i="1" u="sng">
              <a:latin typeface="Times New Roman" panose="02020603050405020304" charset="0"/>
              <a:cs typeface="Times New Roman" panose="02020603050405020304" charset="0"/>
            </a:endParaRPr>
          </a:p>
        </p:txBody>
      </p:sp>
      <p:sp>
        <p:nvSpPr>
          <p:cNvPr id="7" name="Text Box 6"/>
          <p:cNvSpPr txBox="1"/>
          <p:nvPr/>
        </p:nvSpPr>
        <p:spPr>
          <a:xfrm>
            <a:off x="9365615" y="2748915"/>
            <a:ext cx="2454910" cy="2491740"/>
          </a:xfrm>
          <a:prstGeom prst="rect">
            <a:avLst/>
          </a:prstGeom>
          <a:noFill/>
        </p:spPr>
        <p:txBody>
          <a:bodyPr wrap="square" rtlCol="0" anchor="t">
            <a:spAutoFit/>
          </a:bodyPr>
          <a:p>
            <a:pPr algn="ctr">
              <a:lnSpc>
                <a:spcPct val="100000"/>
              </a:lnSpc>
            </a:pPr>
            <a:r>
              <a:rPr lang="en-US" sz="2600" b="1">
                <a:latin typeface="Times New Roman" panose="02020603050405020304" charset="0"/>
                <a:cs typeface="Times New Roman" panose="02020603050405020304" charset="0"/>
                <a:sym typeface="+mn-ea"/>
              </a:rPr>
              <a:t>MẠNG VGG-FACE</a:t>
            </a:r>
            <a:endParaRPr lang="en-US" sz="2600" b="1">
              <a:solidFill>
                <a:schemeClr val="tx1"/>
              </a:solidFill>
              <a:latin typeface="Times New Roman" panose="02020603050405020304" charset="0"/>
              <a:cs typeface="Times New Roman" panose="02020603050405020304" charset="0"/>
            </a:endParaRPr>
          </a:p>
          <a:p>
            <a:pPr algn="ctr">
              <a:lnSpc>
                <a:spcPct val="100000"/>
              </a:lnSpc>
            </a:pPr>
            <a:endParaRPr lang="en-US" sz="2000">
              <a:latin typeface="Times New Roman" panose="02020603050405020304" charset="0"/>
              <a:cs typeface="Times New Roman" panose="02020603050405020304" charset="0"/>
              <a:sym typeface="+mn-ea"/>
            </a:endParaRPr>
          </a:p>
          <a:p>
            <a:pPr algn="ctr">
              <a:lnSpc>
                <a:spcPct val="120000"/>
              </a:lnSpc>
              <a:spcBef>
                <a:spcPts val="0"/>
              </a:spcBef>
              <a:spcAft>
                <a:spcPts val="0"/>
              </a:spcAft>
            </a:pPr>
            <a:endParaRPr lang="en-US" sz="2000">
              <a:latin typeface="Times New Roman" panose="02020603050405020304" charset="0"/>
              <a:cs typeface="Times New Roman" panose="02020603050405020304" charset="0"/>
              <a:sym typeface="+mn-ea"/>
            </a:endParaRPr>
          </a:p>
          <a:p>
            <a:pPr algn="ctr">
              <a:lnSpc>
                <a:spcPct val="100000"/>
              </a:lnSpc>
              <a:spcBef>
                <a:spcPts val="0"/>
              </a:spcBef>
              <a:spcAft>
                <a:spcPts val="0"/>
              </a:spcAft>
            </a:pPr>
            <a:r>
              <a:rPr lang="en-US" sz="2000">
                <a:latin typeface="Times New Roman" panose="02020603050405020304" charset="0"/>
                <a:cs typeface="Times New Roman" panose="02020603050405020304" charset="0"/>
                <a:sym typeface="+mn-ea"/>
              </a:rPr>
              <a:t>Kiến trúc mạng VGG-Face, ứng dụng của mạng VGG</a:t>
            </a:r>
            <a:endParaRPr lang="en-US" sz="2000">
              <a:latin typeface="Times New Roman" panose="02020603050405020304" charset="0"/>
              <a:cs typeface="Times New Roman" panose="0202060305040502030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315085" y="213995"/>
            <a:ext cx="8152765" cy="768350"/>
          </a:xfrm>
          <a:prstGeom prst="rect">
            <a:avLst/>
          </a:prstGeom>
          <a:noFill/>
        </p:spPr>
        <p:txBody>
          <a:bodyPr wrap="square" rtlCol="0">
            <a:spAutoFit/>
          </a:bodyPr>
          <a:p>
            <a:pPr algn="l"/>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Tiền xử lý ảnh</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rPr>
              <a:t>1</a:t>
            </a:r>
            <a:endParaRPr lang="en-US" sz="3600">
              <a:solidFill>
                <a:schemeClr val="tx1"/>
              </a:solidFill>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grpSp>
        <p:nvGrpSpPr>
          <p:cNvPr id="8" name="그룹 2"/>
          <p:cNvGrpSpPr/>
          <p:nvPr/>
        </p:nvGrpSpPr>
        <p:grpSpPr>
          <a:xfrm>
            <a:off x="927372" y="1821690"/>
            <a:ext cx="3856769" cy="2141190"/>
            <a:chOff x="2183187" y="1821689"/>
            <a:chExt cx="2797876" cy="2141190"/>
          </a:xfrm>
        </p:grpSpPr>
        <p:sp>
          <p:nvSpPr>
            <p:cNvPr id="14" name="Pentagon 13"/>
            <p:cNvSpPr/>
            <p:nvPr/>
          </p:nvSpPr>
          <p:spPr>
            <a:xfrm>
              <a:off x="2291111" y="1910879"/>
              <a:ext cx="2689952" cy="2052000"/>
            </a:xfrm>
            <a:prstGeom prst="homePlate">
              <a:avLst>
                <a:gd name="adj" fmla="val 21254"/>
              </a:avLst>
            </a:prstGeom>
            <a:solidFill>
              <a:srgbClr val="026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sp>
          <p:nvSpPr>
            <p:cNvPr id="27" name="Pentagon 12"/>
            <p:cNvSpPr/>
            <p:nvPr/>
          </p:nvSpPr>
          <p:spPr>
            <a:xfrm>
              <a:off x="2183187" y="1821689"/>
              <a:ext cx="2689952" cy="2052000"/>
            </a:xfrm>
            <a:prstGeom prst="homePlate">
              <a:avLst>
                <a:gd name="adj" fmla="val 21254"/>
              </a:avLst>
            </a:prstGeom>
            <a:solidFill>
              <a:schemeClr val="bg1"/>
            </a:solidFill>
            <a:ln w="19050">
              <a:solidFill>
                <a:srgbClr val="026B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grpSp>
      <p:grpSp>
        <p:nvGrpSpPr>
          <p:cNvPr id="33" name="그룹 39"/>
          <p:cNvGrpSpPr/>
          <p:nvPr/>
        </p:nvGrpSpPr>
        <p:grpSpPr>
          <a:xfrm>
            <a:off x="927370" y="4005066"/>
            <a:ext cx="3856770" cy="2141189"/>
            <a:chOff x="2183186" y="4005065"/>
            <a:chExt cx="2797877" cy="2141189"/>
          </a:xfrm>
        </p:grpSpPr>
        <p:sp>
          <p:nvSpPr>
            <p:cNvPr id="34" name="Pentagon 4"/>
            <p:cNvSpPr/>
            <p:nvPr/>
          </p:nvSpPr>
          <p:spPr>
            <a:xfrm>
              <a:off x="2291111" y="4094254"/>
              <a:ext cx="2689952" cy="2052000"/>
            </a:xfrm>
            <a:prstGeom prst="homePlate">
              <a:avLst>
                <a:gd name="adj" fmla="val 2125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sp>
          <p:nvSpPr>
            <p:cNvPr id="35" name="Pentagon 13"/>
            <p:cNvSpPr/>
            <p:nvPr/>
          </p:nvSpPr>
          <p:spPr>
            <a:xfrm>
              <a:off x="2183186" y="4005065"/>
              <a:ext cx="2689952" cy="2052000"/>
            </a:xfrm>
            <a:prstGeom prst="homePlate">
              <a:avLst>
                <a:gd name="adj" fmla="val 21254"/>
              </a:avLst>
            </a:prstGeom>
            <a:solidFill>
              <a:schemeClr val="bg1"/>
            </a:solid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grpSp>
      <p:grpSp>
        <p:nvGrpSpPr>
          <p:cNvPr id="36" name="그룹 37"/>
          <p:cNvGrpSpPr/>
          <p:nvPr/>
        </p:nvGrpSpPr>
        <p:grpSpPr>
          <a:xfrm>
            <a:off x="7428471" y="1821690"/>
            <a:ext cx="3836159" cy="2141190"/>
            <a:chOff x="7232588" y="1821689"/>
            <a:chExt cx="2785753" cy="2141190"/>
          </a:xfrm>
        </p:grpSpPr>
        <p:sp>
          <p:nvSpPr>
            <p:cNvPr id="37" name="Pentagon 6"/>
            <p:cNvSpPr/>
            <p:nvPr/>
          </p:nvSpPr>
          <p:spPr>
            <a:xfrm rot="10800000">
              <a:off x="7232588" y="1910879"/>
              <a:ext cx="2692686" cy="2052000"/>
            </a:xfrm>
            <a:prstGeom prst="homePlate">
              <a:avLst>
                <a:gd name="adj" fmla="val 21254"/>
              </a:avLst>
            </a:prstGeom>
            <a:solidFill>
              <a:srgbClr val="3CD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sp>
          <p:nvSpPr>
            <p:cNvPr id="38" name="Pentagon 14"/>
            <p:cNvSpPr/>
            <p:nvPr/>
          </p:nvSpPr>
          <p:spPr>
            <a:xfrm rot="10800000">
              <a:off x="7325655" y="1821689"/>
              <a:ext cx="2692686" cy="2052000"/>
            </a:xfrm>
            <a:prstGeom prst="homePlate">
              <a:avLst>
                <a:gd name="adj" fmla="val 21254"/>
              </a:avLst>
            </a:prstGeom>
            <a:solidFill>
              <a:schemeClr val="bg1"/>
            </a:solidFill>
            <a:ln w="19050">
              <a:solidFill>
                <a:srgbClr val="3CD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grpSp>
      <p:grpSp>
        <p:nvGrpSpPr>
          <p:cNvPr id="39" name="그룹 38"/>
          <p:cNvGrpSpPr/>
          <p:nvPr/>
        </p:nvGrpSpPr>
        <p:grpSpPr>
          <a:xfrm>
            <a:off x="7428471" y="4005065"/>
            <a:ext cx="3836159" cy="2141189"/>
            <a:chOff x="7232588" y="4005064"/>
            <a:chExt cx="2785753" cy="2141189"/>
          </a:xfrm>
        </p:grpSpPr>
        <p:sp>
          <p:nvSpPr>
            <p:cNvPr id="40" name="Pentagon 5"/>
            <p:cNvSpPr/>
            <p:nvPr/>
          </p:nvSpPr>
          <p:spPr>
            <a:xfrm rot="10800000">
              <a:off x="7232588" y="4094253"/>
              <a:ext cx="2692686" cy="2052000"/>
            </a:xfrm>
            <a:prstGeom prst="homePlate">
              <a:avLst>
                <a:gd name="adj" fmla="val 21254"/>
              </a:avLst>
            </a:prstGeom>
            <a:solidFill>
              <a:srgbClr val="034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sp>
          <p:nvSpPr>
            <p:cNvPr id="41" name="Pentagon 15"/>
            <p:cNvSpPr/>
            <p:nvPr/>
          </p:nvSpPr>
          <p:spPr>
            <a:xfrm rot="10800000">
              <a:off x="7325655" y="4005064"/>
              <a:ext cx="2692686" cy="2052000"/>
            </a:xfrm>
            <a:prstGeom prst="homePlate">
              <a:avLst>
                <a:gd name="adj" fmla="val 21254"/>
              </a:avLst>
            </a:prstGeom>
            <a:solidFill>
              <a:schemeClr val="bg1"/>
            </a:solidFill>
            <a:ln w="19050">
              <a:solidFill>
                <a:srgbClr val="0345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grpSp>
      <p:grpSp>
        <p:nvGrpSpPr>
          <p:cNvPr id="45" name="Group 44"/>
          <p:cNvGrpSpPr/>
          <p:nvPr/>
        </p:nvGrpSpPr>
        <p:grpSpPr>
          <a:xfrm>
            <a:off x="767080" y="2047240"/>
            <a:ext cx="3598545" cy="1455383"/>
            <a:chOff x="3017859" y="4283314"/>
            <a:chExt cx="1890849" cy="755845"/>
          </a:xfrm>
        </p:grpSpPr>
        <p:sp>
          <p:nvSpPr>
            <p:cNvPr id="46" name="TextBox 18"/>
            <p:cNvSpPr txBox="1"/>
            <p:nvPr/>
          </p:nvSpPr>
          <p:spPr>
            <a:xfrm>
              <a:off x="3021856" y="4560313"/>
              <a:ext cx="1886852" cy="478846"/>
            </a:xfrm>
            <a:prstGeom prst="rect">
              <a:avLst/>
            </a:prstGeom>
            <a:noFill/>
          </p:spPr>
          <p:txBody>
            <a:bodyPr wrap="square" rtlCol="0">
              <a:spAutoFit/>
            </a:bodyPr>
            <a:p>
              <a:pPr algn="r"/>
              <a:r>
                <a:rPr lang="en-US" altLang="ko-KR" dirty="0">
                  <a:solidFill>
                    <a:schemeClr val="tx1">
                      <a:lumMod val="85000"/>
                      <a:lumOff val="15000"/>
                    </a:schemeClr>
                  </a:solidFill>
                  <a:latin typeface="Times New Roman" panose="02020603050405020304" charset="0"/>
                  <a:cs typeface="Times New Roman" panose="02020603050405020304" charset="0"/>
                </a:rPr>
                <a:t>Tiền xử lý ảnh</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pPr algn="r"/>
              <a:r>
                <a:rPr lang="en-US" altLang="ko-KR" dirty="0">
                  <a:solidFill>
                    <a:schemeClr val="tx1">
                      <a:lumMod val="85000"/>
                      <a:lumOff val="15000"/>
                    </a:schemeClr>
                  </a:solidFill>
                  <a:latin typeface="Times New Roman" panose="02020603050405020304" charset="0"/>
                  <a:cs typeface="Times New Roman" panose="02020603050405020304" charset="0"/>
                </a:rPr>
                <a:t>Thị giác máy tính</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pPr algn="r"/>
              <a:r>
                <a:rPr lang="en-US" altLang="ko-KR" dirty="0">
                  <a:solidFill>
                    <a:schemeClr val="tx1">
                      <a:lumMod val="85000"/>
                      <a:lumOff val="15000"/>
                    </a:schemeClr>
                  </a:solidFill>
                  <a:latin typeface="Times New Roman" panose="02020603050405020304" charset="0"/>
                  <a:cs typeface="Times New Roman" panose="02020603050405020304" charset="0"/>
                </a:rPr>
                <a:t>Phát hiện và nhận diện khuôn m</a:t>
              </a:r>
              <a:r>
                <a:rPr lang="en-US" altLang="ko-KR" dirty="0">
                  <a:solidFill>
                    <a:schemeClr val="tx1">
                      <a:lumMod val="85000"/>
                      <a:lumOff val="15000"/>
                    </a:schemeClr>
                  </a:solidFill>
                  <a:latin typeface="Times New Roman" panose="02020603050405020304" charset="0"/>
                  <a:cs typeface="Times New Roman" panose="02020603050405020304" charset="0"/>
                </a:rPr>
                <a:t>ặt</a:t>
              </a:r>
              <a:r>
                <a:rPr lang="ko-KR" altLang="en-US" sz="1200" dirty="0">
                  <a:solidFill>
                    <a:schemeClr val="tx1">
                      <a:lumMod val="85000"/>
                      <a:lumOff val="15000"/>
                    </a:schemeClr>
                  </a:solidFill>
                  <a:cs typeface="Arial" panose="020B0604020202020204" pitchFamily="34" charset="0"/>
                </a:rPr>
                <a:t> </a:t>
              </a:r>
              <a:endParaRPr lang="ko-KR" altLang="en-US" sz="1200" dirty="0">
                <a:solidFill>
                  <a:schemeClr val="tx1">
                    <a:lumMod val="85000"/>
                    <a:lumOff val="15000"/>
                  </a:schemeClr>
                </a:solidFill>
                <a:cs typeface="Arial" panose="020B0604020202020204" pitchFamily="34" charset="0"/>
              </a:endParaRPr>
            </a:p>
          </p:txBody>
        </p:sp>
        <p:sp>
          <p:nvSpPr>
            <p:cNvPr id="47" name="TextBox 19"/>
            <p:cNvSpPr txBox="1"/>
            <p:nvPr/>
          </p:nvSpPr>
          <p:spPr>
            <a:xfrm>
              <a:off x="3017859" y="4283314"/>
              <a:ext cx="1870812" cy="207104"/>
            </a:xfrm>
            <a:prstGeom prst="rect">
              <a:avLst/>
            </a:prstGeom>
            <a:noFill/>
          </p:spPr>
          <p:txBody>
            <a:bodyPr wrap="square" rtlCol="0">
              <a:spAutoFit/>
            </a:bodyPr>
            <a:p>
              <a:pPr algn="r"/>
              <a:r>
                <a:rPr lang="en-US" altLang="ko-KR" sz="2000" b="1" dirty="0">
                  <a:solidFill>
                    <a:schemeClr val="tx1">
                      <a:lumMod val="85000"/>
                      <a:lumOff val="15000"/>
                    </a:schemeClr>
                  </a:solidFill>
                  <a:latin typeface="Times New Roman" panose="02020603050405020304" charset="0"/>
                  <a:cs typeface="Times New Roman" panose="02020603050405020304" charset="0"/>
                </a:rPr>
                <a:t>KHÁI NIỆM</a:t>
              </a:r>
              <a:endParaRPr lang="en-US" altLang="ko-KR" sz="2000" b="1" dirty="0">
                <a:solidFill>
                  <a:schemeClr val="tx1">
                    <a:lumMod val="85000"/>
                    <a:lumOff val="15000"/>
                  </a:schemeClr>
                </a:solidFill>
                <a:latin typeface="Times New Roman" panose="02020603050405020304" charset="0"/>
                <a:cs typeface="Times New Roman" panose="02020603050405020304" charset="0"/>
              </a:endParaRPr>
            </a:p>
          </p:txBody>
        </p:sp>
      </p:grpSp>
      <p:grpSp>
        <p:nvGrpSpPr>
          <p:cNvPr id="54" name="그룹 41"/>
          <p:cNvGrpSpPr/>
          <p:nvPr/>
        </p:nvGrpSpPr>
        <p:grpSpPr>
          <a:xfrm>
            <a:off x="4790215" y="2634079"/>
            <a:ext cx="2599492" cy="2599492"/>
            <a:chOff x="4790215" y="2634079"/>
            <a:chExt cx="2599492" cy="2599492"/>
          </a:xfrm>
        </p:grpSpPr>
        <p:sp>
          <p:nvSpPr>
            <p:cNvPr id="55" name="Oval 54"/>
            <p:cNvSpPr/>
            <p:nvPr/>
          </p:nvSpPr>
          <p:spPr>
            <a:xfrm>
              <a:off x="4790215" y="2634079"/>
              <a:ext cx="2599492" cy="2599492"/>
            </a:xfrm>
            <a:prstGeom prst="ellipse">
              <a:avLst/>
            </a:prstGeom>
            <a:solidFill>
              <a:srgbClr val="D9D9D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grpSp>
          <p:nvGrpSpPr>
            <p:cNvPr id="56" name="그룹 40"/>
            <p:cNvGrpSpPr/>
            <p:nvPr/>
          </p:nvGrpSpPr>
          <p:grpSpPr>
            <a:xfrm>
              <a:off x="4900226" y="2729071"/>
              <a:ext cx="2379474" cy="2379474"/>
              <a:chOff x="4900226" y="2729071"/>
              <a:chExt cx="2379474" cy="2379474"/>
            </a:xfrm>
          </p:grpSpPr>
          <p:sp>
            <p:nvSpPr>
              <p:cNvPr id="57" name="Block Arc 56"/>
              <p:cNvSpPr/>
              <p:nvPr/>
            </p:nvSpPr>
            <p:spPr>
              <a:xfrm rot="5400000">
                <a:off x="4900226" y="2729073"/>
                <a:ext cx="2379472" cy="2379472"/>
              </a:xfrm>
              <a:prstGeom prst="blockArc">
                <a:avLst>
                  <a:gd name="adj1" fmla="val 10800000"/>
                  <a:gd name="adj2" fmla="val 16208807"/>
                  <a:gd name="adj3" fmla="val 25571"/>
                </a:avLst>
              </a:prstGeom>
              <a:solidFill>
                <a:srgbClr val="3CD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sp>
            <p:nvSpPr>
              <p:cNvPr id="58" name="Block Arc 57"/>
              <p:cNvSpPr/>
              <p:nvPr/>
            </p:nvSpPr>
            <p:spPr>
              <a:xfrm rot="16200000">
                <a:off x="4900226" y="2729071"/>
                <a:ext cx="2379474" cy="2379474"/>
              </a:xfrm>
              <a:prstGeom prst="blockArc">
                <a:avLst>
                  <a:gd name="adj1" fmla="val 10800000"/>
                  <a:gd name="adj2" fmla="val 16208807"/>
                  <a:gd name="adj3" fmla="val 25571"/>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sp>
            <p:nvSpPr>
              <p:cNvPr id="59" name="Block Arc 58"/>
              <p:cNvSpPr/>
              <p:nvPr/>
            </p:nvSpPr>
            <p:spPr>
              <a:xfrm rot="10800000">
                <a:off x="4900226" y="2729071"/>
                <a:ext cx="2379472" cy="2379474"/>
              </a:xfrm>
              <a:prstGeom prst="blockArc">
                <a:avLst>
                  <a:gd name="adj1" fmla="val 10800000"/>
                  <a:gd name="adj2" fmla="val 16208807"/>
                  <a:gd name="adj3" fmla="val 25571"/>
                </a:avLst>
              </a:prstGeom>
              <a:solidFill>
                <a:srgbClr val="0345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sp>
            <p:nvSpPr>
              <p:cNvPr id="60" name="Block Arc 59"/>
              <p:cNvSpPr/>
              <p:nvPr/>
            </p:nvSpPr>
            <p:spPr>
              <a:xfrm>
                <a:off x="4900226" y="2729073"/>
                <a:ext cx="2379474" cy="2379472"/>
              </a:xfrm>
              <a:prstGeom prst="blockArc">
                <a:avLst>
                  <a:gd name="adj1" fmla="val 10800000"/>
                  <a:gd name="adj2" fmla="val 16208807"/>
                  <a:gd name="adj3" fmla="val 25571"/>
                </a:avLst>
              </a:prstGeom>
              <a:solidFill>
                <a:srgbClr val="026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solidFill>
                    <a:schemeClr val="tx1">
                      <a:lumMod val="85000"/>
                      <a:lumOff val="15000"/>
                    </a:schemeClr>
                  </a:solidFill>
                </a:endParaRPr>
              </a:p>
            </p:txBody>
          </p:sp>
        </p:grpSp>
      </p:grpSp>
      <p:sp>
        <p:nvSpPr>
          <p:cNvPr id="61" name="TextBox 33"/>
          <p:cNvSpPr txBox="1"/>
          <p:nvPr/>
        </p:nvSpPr>
        <p:spPr>
          <a:xfrm>
            <a:off x="5201450" y="3069692"/>
            <a:ext cx="504056" cy="583565"/>
          </a:xfrm>
          <a:prstGeom prst="rect">
            <a:avLst/>
          </a:prstGeom>
          <a:noFill/>
        </p:spPr>
        <p:txBody>
          <a:bodyPr wrap="square" rtlCol="0">
            <a:spAutoFit/>
          </a:bodyPr>
          <a:p>
            <a:pPr algn="ctr"/>
            <a:r>
              <a:rPr lang="en-US" altLang="ko-KR" sz="3200" b="1" dirty="0">
                <a:solidFill>
                  <a:schemeClr val="bg1"/>
                </a:solidFill>
                <a:cs typeface="Arial" panose="020B0604020202020204" pitchFamily="34" charset="0"/>
              </a:rPr>
              <a:t>K</a:t>
            </a:r>
            <a:endParaRPr lang="en-US" altLang="ko-KR" sz="3200" b="1" dirty="0">
              <a:solidFill>
                <a:schemeClr val="bg1"/>
              </a:solidFill>
              <a:cs typeface="Arial" panose="020B0604020202020204" pitchFamily="34" charset="0"/>
            </a:endParaRPr>
          </a:p>
        </p:txBody>
      </p:sp>
      <p:sp>
        <p:nvSpPr>
          <p:cNvPr id="62" name="TextBox 34"/>
          <p:cNvSpPr txBox="1"/>
          <p:nvPr/>
        </p:nvSpPr>
        <p:spPr>
          <a:xfrm>
            <a:off x="6511939" y="3069692"/>
            <a:ext cx="504056" cy="583565"/>
          </a:xfrm>
          <a:prstGeom prst="rect">
            <a:avLst/>
          </a:prstGeom>
          <a:noFill/>
        </p:spPr>
        <p:txBody>
          <a:bodyPr wrap="square" rtlCol="0">
            <a:spAutoFit/>
          </a:bodyPr>
          <a:p>
            <a:pPr algn="ctr"/>
            <a:r>
              <a:rPr lang="en-US" altLang="ko-KR" sz="3200" b="1" dirty="0">
                <a:solidFill>
                  <a:schemeClr val="bg1"/>
                </a:solidFill>
                <a:cs typeface="Arial" panose="020B0604020202020204" pitchFamily="34" charset="0"/>
              </a:rPr>
              <a:t>P</a:t>
            </a:r>
            <a:endParaRPr lang="en-US" altLang="ko-KR" sz="3200" b="1" dirty="0">
              <a:solidFill>
                <a:schemeClr val="bg1"/>
              </a:solidFill>
              <a:cs typeface="Arial" panose="020B0604020202020204" pitchFamily="34" charset="0"/>
            </a:endParaRPr>
          </a:p>
        </p:txBody>
      </p:sp>
      <p:sp>
        <p:nvSpPr>
          <p:cNvPr id="63" name="TextBox 35"/>
          <p:cNvSpPr txBox="1"/>
          <p:nvPr/>
        </p:nvSpPr>
        <p:spPr>
          <a:xfrm>
            <a:off x="5201450" y="4231287"/>
            <a:ext cx="504056" cy="583565"/>
          </a:xfrm>
          <a:prstGeom prst="rect">
            <a:avLst/>
          </a:prstGeom>
          <a:noFill/>
        </p:spPr>
        <p:txBody>
          <a:bodyPr wrap="square" rtlCol="0">
            <a:spAutoFit/>
          </a:bodyPr>
          <a:p>
            <a:pPr algn="ctr"/>
            <a:r>
              <a:rPr lang="en-US" altLang="ko-KR" sz="3200" b="1" dirty="0">
                <a:solidFill>
                  <a:schemeClr val="bg1"/>
                </a:solidFill>
                <a:cs typeface="Arial" panose="020B0604020202020204" pitchFamily="34" charset="0"/>
              </a:rPr>
              <a:t>B</a:t>
            </a:r>
            <a:endParaRPr lang="en-US" altLang="ko-KR" sz="3200" b="1" dirty="0">
              <a:solidFill>
                <a:schemeClr val="bg1"/>
              </a:solidFill>
              <a:cs typeface="Arial" panose="020B0604020202020204" pitchFamily="34" charset="0"/>
            </a:endParaRPr>
          </a:p>
        </p:txBody>
      </p:sp>
      <p:sp>
        <p:nvSpPr>
          <p:cNvPr id="64" name="TextBox 36"/>
          <p:cNvSpPr txBox="1"/>
          <p:nvPr/>
        </p:nvSpPr>
        <p:spPr>
          <a:xfrm>
            <a:off x="6511939" y="4231287"/>
            <a:ext cx="504056" cy="583565"/>
          </a:xfrm>
          <a:prstGeom prst="rect">
            <a:avLst/>
          </a:prstGeom>
          <a:noFill/>
        </p:spPr>
        <p:txBody>
          <a:bodyPr wrap="square" rtlCol="0">
            <a:spAutoFit/>
          </a:bodyPr>
          <a:p>
            <a:pPr algn="ctr"/>
            <a:r>
              <a:rPr lang="en-US" altLang="ko-KR" sz="3200" b="1" dirty="0">
                <a:solidFill>
                  <a:schemeClr val="bg1"/>
                </a:solidFill>
                <a:cs typeface="Arial" panose="020B0604020202020204" pitchFamily="34" charset="0"/>
              </a:rPr>
              <a:t>A</a:t>
            </a:r>
            <a:endParaRPr lang="en-US" altLang="ko-KR" sz="3200" b="1" dirty="0">
              <a:solidFill>
                <a:schemeClr val="bg1"/>
              </a:solidFill>
              <a:cs typeface="Arial" panose="020B0604020202020204" pitchFamily="34" charset="0"/>
            </a:endParaRPr>
          </a:p>
        </p:txBody>
      </p:sp>
      <p:pic>
        <p:nvPicPr>
          <p:cNvPr id="75" name="Picture 74" descr="Computer_vision_logo"/>
          <p:cNvPicPr>
            <a:picLocks noChangeAspect="1"/>
          </p:cNvPicPr>
          <p:nvPr/>
        </p:nvPicPr>
        <p:blipFill>
          <a:blip r:embed="rId1"/>
          <a:stretch>
            <a:fillRect/>
          </a:stretch>
        </p:blipFill>
        <p:spPr>
          <a:xfrm>
            <a:off x="5622290" y="3378835"/>
            <a:ext cx="889635" cy="1110615"/>
          </a:xfrm>
          <a:prstGeom prst="rect">
            <a:avLst/>
          </a:prstGeom>
        </p:spPr>
      </p:pic>
      <p:grpSp>
        <p:nvGrpSpPr>
          <p:cNvPr id="76" name="Group 75"/>
          <p:cNvGrpSpPr/>
          <p:nvPr/>
        </p:nvGrpSpPr>
        <p:grpSpPr>
          <a:xfrm>
            <a:off x="721360" y="4164965"/>
            <a:ext cx="3598545" cy="1732244"/>
            <a:chOff x="3017859" y="4283314"/>
            <a:chExt cx="1890849" cy="899631"/>
          </a:xfrm>
        </p:grpSpPr>
        <p:sp>
          <p:nvSpPr>
            <p:cNvPr id="77" name="TextBox 18"/>
            <p:cNvSpPr txBox="1"/>
            <p:nvPr/>
          </p:nvSpPr>
          <p:spPr>
            <a:xfrm>
              <a:off x="3021856" y="4560313"/>
              <a:ext cx="1886852" cy="622632"/>
            </a:xfrm>
            <a:prstGeom prst="rect">
              <a:avLst/>
            </a:prstGeom>
            <a:noFill/>
          </p:spPr>
          <p:txBody>
            <a:bodyPr wrap="square" rtlCol="0">
              <a:spAutoFit/>
            </a:bodyPr>
            <a:p>
              <a:pPr algn="r"/>
              <a:endParaRPr lang="en-US" altLang="ko-KR" dirty="0">
                <a:solidFill>
                  <a:schemeClr val="tx1">
                    <a:lumMod val="85000"/>
                    <a:lumOff val="15000"/>
                  </a:schemeClr>
                </a:solidFill>
                <a:latin typeface="Times New Roman" panose="02020603050405020304" charset="0"/>
                <a:cs typeface="Times New Roman" panose="02020603050405020304" charset="0"/>
              </a:endParaRPr>
            </a:p>
            <a:p>
              <a:pPr algn="r"/>
              <a:r>
                <a:rPr lang="en-US" altLang="ko-KR" dirty="0">
                  <a:solidFill>
                    <a:schemeClr val="tx1">
                      <a:lumMod val="85000"/>
                      <a:lumOff val="15000"/>
                    </a:schemeClr>
                  </a:solidFill>
                  <a:latin typeface="Times New Roman" panose="02020603050405020304" charset="0"/>
                  <a:cs typeface="Times New Roman" panose="02020603050405020304" charset="0"/>
                </a:rPr>
                <a:t>Bộ lọc trung vị</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pPr algn="r"/>
              <a:r>
                <a:rPr lang="en-US" altLang="ko-KR" dirty="0">
                  <a:solidFill>
                    <a:schemeClr val="tx1">
                      <a:lumMod val="85000"/>
                      <a:lumOff val="15000"/>
                    </a:schemeClr>
                  </a:solidFill>
                  <a:latin typeface="Times New Roman" panose="02020603050405020304" charset="0"/>
                  <a:cs typeface="Times New Roman" panose="02020603050405020304" charset="0"/>
                </a:rPr>
                <a:t>Bộ lọc trung bình</a:t>
              </a:r>
              <a:endParaRPr lang="en-US" altLang="ko-KR" dirty="0">
                <a:solidFill>
                  <a:schemeClr val="tx1">
                    <a:lumMod val="85000"/>
                    <a:lumOff val="15000"/>
                  </a:schemeClr>
                </a:solidFill>
                <a:latin typeface="Times New Roman" panose="02020603050405020304" charset="0"/>
                <a:cs typeface="Times New Roman" panose="02020603050405020304" charset="0"/>
              </a:endParaRPr>
            </a:p>
            <a:p>
              <a:pPr algn="r"/>
              <a:r>
                <a:rPr lang="en-US" altLang="ko-KR" dirty="0">
                  <a:solidFill>
                    <a:schemeClr val="tx1">
                      <a:lumMod val="85000"/>
                      <a:lumOff val="15000"/>
                    </a:schemeClr>
                  </a:solidFill>
                  <a:latin typeface="Times New Roman" panose="02020603050405020304" charset="0"/>
                  <a:cs typeface="Times New Roman" panose="02020603050405020304" charset="0"/>
                </a:rPr>
                <a:t>Bộ lọc Sharpen/ Bộ lọc Laplace</a:t>
              </a:r>
              <a:endParaRPr lang="en-US" altLang="ko-KR" dirty="0">
                <a:solidFill>
                  <a:schemeClr val="tx1">
                    <a:lumMod val="85000"/>
                    <a:lumOff val="15000"/>
                  </a:schemeClr>
                </a:solidFill>
                <a:latin typeface="Times New Roman" panose="02020603050405020304" charset="0"/>
                <a:cs typeface="Times New Roman" panose="02020603050405020304" charset="0"/>
              </a:endParaRPr>
            </a:p>
          </p:txBody>
        </p:sp>
        <p:sp>
          <p:nvSpPr>
            <p:cNvPr id="78" name="TextBox 19"/>
            <p:cNvSpPr txBox="1"/>
            <p:nvPr/>
          </p:nvSpPr>
          <p:spPr>
            <a:xfrm>
              <a:off x="3017859" y="4283314"/>
              <a:ext cx="1870812" cy="367049"/>
            </a:xfrm>
            <a:prstGeom prst="rect">
              <a:avLst/>
            </a:prstGeom>
            <a:noFill/>
          </p:spPr>
          <p:txBody>
            <a:bodyPr wrap="square" rtlCol="0">
              <a:spAutoFit/>
            </a:bodyPr>
            <a:p>
              <a:pPr algn="r"/>
              <a:r>
                <a:rPr lang="en-US" altLang="ko-KR" sz="2000" b="1" dirty="0">
                  <a:solidFill>
                    <a:schemeClr val="tx1">
                      <a:lumMod val="85000"/>
                      <a:lumOff val="15000"/>
                    </a:schemeClr>
                  </a:solidFill>
                  <a:latin typeface="Times New Roman" panose="02020603050405020304" charset="0"/>
                  <a:cs typeface="Times New Roman" panose="02020603050405020304" charset="0"/>
                </a:rPr>
                <a:t>BỘ LỌC TRONG MIỀN KHÔNG GIAN</a:t>
              </a:r>
              <a:endParaRPr lang="en-US" altLang="ko-KR" sz="2000" b="1" dirty="0">
                <a:solidFill>
                  <a:schemeClr val="tx1">
                    <a:lumMod val="85000"/>
                    <a:lumOff val="15000"/>
                  </a:schemeClr>
                </a:solidFill>
                <a:latin typeface="Times New Roman" panose="02020603050405020304" charset="0"/>
                <a:cs typeface="Times New Roman" panose="02020603050405020304" charset="0"/>
              </a:endParaRPr>
            </a:p>
          </p:txBody>
        </p:sp>
      </p:grpSp>
      <p:grpSp>
        <p:nvGrpSpPr>
          <p:cNvPr id="79" name="Group 78"/>
          <p:cNvGrpSpPr/>
          <p:nvPr/>
        </p:nvGrpSpPr>
        <p:grpSpPr>
          <a:xfrm>
            <a:off x="7867650" y="2120265"/>
            <a:ext cx="3598545" cy="901664"/>
            <a:chOff x="3017859" y="4283314"/>
            <a:chExt cx="1890849" cy="468274"/>
          </a:xfrm>
        </p:grpSpPr>
        <p:sp>
          <p:nvSpPr>
            <p:cNvPr id="80" name="TextBox 18"/>
            <p:cNvSpPr txBox="1"/>
            <p:nvPr/>
          </p:nvSpPr>
          <p:spPr>
            <a:xfrm>
              <a:off x="3021856" y="4560313"/>
              <a:ext cx="1886852" cy="191275"/>
            </a:xfrm>
            <a:prstGeom prst="rect">
              <a:avLst/>
            </a:prstGeom>
            <a:noFill/>
          </p:spPr>
          <p:txBody>
            <a:bodyPr wrap="square" rtlCol="0">
              <a:spAutoFit/>
            </a:bodyPr>
            <a:p>
              <a:pPr algn="l"/>
              <a:r>
                <a:rPr lang="en-US" altLang="ko-KR" dirty="0">
                  <a:solidFill>
                    <a:schemeClr val="tx1">
                      <a:lumMod val="85000"/>
                      <a:lumOff val="15000"/>
                    </a:schemeClr>
                  </a:solidFill>
                  <a:latin typeface="Times New Roman" panose="02020603050405020304" charset="0"/>
                  <a:cs typeface="Times New Roman" panose="02020603050405020304" charset="0"/>
                </a:rPr>
                <a:t>Phương pháp Haar-cascade</a:t>
              </a:r>
              <a:r>
                <a:rPr lang="ko-KR" altLang="en-US" sz="1200" dirty="0">
                  <a:solidFill>
                    <a:schemeClr val="tx1">
                      <a:lumMod val="85000"/>
                      <a:lumOff val="15000"/>
                    </a:schemeClr>
                  </a:solidFill>
                  <a:cs typeface="Arial" panose="020B0604020202020204" pitchFamily="34" charset="0"/>
                </a:rPr>
                <a:t> </a:t>
              </a:r>
              <a:endParaRPr lang="ko-KR" altLang="en-US" sz="1200" dirty="0">
                <a:solidFill>
                  <a:schemeClr val="tx1">
                    <a:lumMod val="85000"/>
                    <a:lumOff val="15000"/>
                  </a:schemeClr>
                </a:solidFill>
                <a:cs typeface="Arial" panose="020B0604020202020204" pitchFamily="34" charset="0"/>
              </a:endParaRPr>
            </a:p>
          </p:txBody>
        </p:sp>
        <p:sp>
          <p:nvSpPr>
            <p:cNvPr id="81" name="TextBox 19"/>
            <p:cNvSpPr txBox="1"/>
            <p:nvPr/>
          </p:nvSpPr>
          <p:spPr>
            <a:xfrm>
              <a:off x="3017859" y="4283314"/>
              <a:ext cx="1870812" cy="207104"/>
            </a:xfrm>
            <a:prstGeom prst="rect">
              <a:avLst/>
            </a:prstGeom>
            <a:noFill/>
          </p:spPr>
          <p:txBody>
            <a:bodyPr wrap="square" rtlCol="0">
              <a:spAutoFit/>
            </a:bodyPr>
            <a:p>
              <a:pPr algn="l"/>
              <a:r>
                <a:rPr lang="en-US" altLang="ko-KR" sz="2000" b="1" dirty="0">
                  <a:solidFill>
                    <a:schemeClr val="tx1">
                      <a:lumMod val="85000"/>
                      <a:lumOff val="15000"/>
                    </a:schemeClr>
                  </a:solidFill>
                  <a:latin typeface="Times New Roman" panose="02020603050405020304" charset="0"/>
                  <a:cs typeface="Times New Roman" panose="02020603050405020304" charset="0"/>
                </a:rPr>
                <a:t>PHÁT HIỆN KHUÔN MẶT</a:t>
              </a:r>
              <a:endParaRPr lang="en-US" altLang="ko-KR" sz="2000" b="1" dirty="0">
                <a:solidFill>
                  <a:schemeClr val="tx1">
                    <a:lumMod val="85000"/>
                    <a:lumOff val="15000"/>
                  </a:schemeClr>
                </a:solidFill>
                <a:latin typeface="Times New Roman" panose="02020603050405020304" charset="0"/>
                <a:cs typeface="Times New Roman" panose="02020603050405020304" charset="0"/>
              </a:endParaRPr>
            </a:p>
          </p:txBody>
        </p:sp>
      </p:grpSp>
      <p:grpSp>
        <p:nvGrpSpPr>
          <p:cNvPr id="82" name="Group 81"/>
          <p:cNvGrpSpPr/>
          <p:nvPr/>
        </p:nvGrpSpPr>
        <p:grpSpPr>
          <a:xfrm>
            <a:off x="7875270" y="4392295"/>
            <a:ext cx="3560412" cy="1455420"/>
            <a:chOff x="3017859" y="4283314"/>
            <a:chExt cx="1870812" cy="755864"/>
          </a:xfrm>
        </p:grpSpPr>
        <p:sp>
          <p:nvSpPr>
            <p:cNvPr id="83" name="TextBox 18"/>
            <p:cNvSpPr txBox="1"/>
            <p:nvPr/>
          </p:nvSpPr>
          <p:spPr>
            <a:xfrm>
              <a:off x="3021863" y="4560332"/>
              <a:ext cx="1744372" cy="478846"/>
            </a:xfrm>
            <a:prstGeom prst="rect">
              <a:avLst/>
            </a:prstGeom>
            <a:noFill/>
          </p:spPr>
          <p:txBody>
            <a:bodyPr wrap="square" rtlCol="0">
              <a:spAutoFit/>
            </a:bodyPr>
            <a:p>
              <a:pPr algn="l"/>
              <a:r>
                <a:rPr lang="en-US" altLang="ko-KR" dirty="0">
                  <a:solidFill>
                    <a:schemeClr val="tx1">
                      <a:lumMod val="85000"/>
                      <a:lumOff val="15000"/>
                    </a:schemeClr>
                  </a:solidFill>
                  <a:latin typeface="Times New Roman" panose="02020603050405020304" charset="0"/>
                  <a:cs typeface="Times New Roman" panose="02020603050405020304" charset="0"/>
                </a:rPr>
                <a:t>Kết hợp các phương pháp kể trên để tạo thành một data transform cho tập dữ liệu tải về</a:t>
              </a:r>
              <a:r>
                <a:rPr lang="ko-KR" altLang="en-US" sz="1200" dirty="0">
                  <a:solidFill>
                    <a:schemeClr val="tx1">
                      <a:lumMod val="85000"/>
                      <a:lumOff val="15000"/>
                    </a:schemeClr>
                  </a:solidFill>
                  <a:cs typeface="Arial" panose="020B0604020202020204" pitchFamily="34" charset="0"/>
                </a:rPr>
                <a:t> </a:t>
              </a:r>
              <a:endParaRPr lang="ko-KR" altLang="en-US" sz="1200" dirty="0">
                <a:solidFill>
                  <a:schemeClr val="tx1">
                    <a:lumMod val="85000"/>
                    <a:lumOff val="15000"/>
                  </a:schemeClr>
                </a:solidFill>
                <a:cs typeface="Arial" panose="020B0604020202020204" pitchFamily="34" charset="0"/>
              </a:endParaRPr>
            </a:p>
          </p:txBody>
        </p:sp>
        <p:sp>
          <p:nvSpPr>
            <p:cNvPr id="84" name="TextBox 19"/>
            <p:cNvSpPr txBox="1"/>
            <p:nvPr/>
          </p:nvSpPr>
          <p:spPr>
            <a:xfrm>
              <a:off x="3017859" y="4283314"/>
              <a:ext cx="1870812" cy="207104"/>
            </a:xfrm>
            <a:prstGeom prst="rect">
              <a:avLst/>
            </a:prstGeom>
            <a:noFill/>
          </p:spPr>
          <p:txBody>
            <a:bodyPr wrap="square" rtlCol="0">
              <a:spAutoFit/>
            </a:bodyPr>
            <a:p>
              <a:pPr algn="l"/>
              <a:r>
                <a:rPr lang="en-US" altLang="ko-KR" sz="2000" b="1" dirty="0">
                  <a:solidFill>
                    <a:schemeClr val="tx1">
                      <a:lumMod val="85000"/>
                      <a:lumOff val="15000"/>
                    </a:schemeClr>
                  </a:solidFill>
                  <a:latin typeface="Times New Roman" panose="02020603050405020304" charset="0"/>
                  <a:cs typeface="Times New Roman" panose="02020603050405020304" charset="0"/>
                </a:rPr>
                <a:t>ÁP DỤNG</a:t>
              </a:r>
              <a:endParaRPr lang="en-US" altLang="ko-KR" sz="2000" b="1" dirty="0">
                <a:solidFill>
                  <a:schemeClr val="tx1">
                    <a:lumMod val="85000"/>
                    <a:lumOff val="15000"/>
                  </a:schemeClr>
                </a:solidFill>
                <a:latin typeface="Times New Roman" panose="02020603050405020304" charset="0"/>
                <a:cs typeface="Times New Roman" panose="0202060305040502030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 name="Oval 42"/>
          <p:cNvSpPr/>
          <p:nvPr/>
        </p:nvSpPr>
        <p:spPr>
          <a:xfrm>
            <a:off x="4954905" y="2620645"/>
            <a:ext cx="2621280" cy="2600960"/>
          </a:xfrm>
          <a:prstGeom prst="ellipse">
            <a:avLst/>
          </a:prstGeom>
          <a:solidFill>
            <a:srgbClr val="0380D4"/>
          </a:solidFill>
          <a:ln>
            <a:noFill/>
          </a:ln>
          <a:effectLst>
            <a:innerShdw blurRad="279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44" name="Oval 43"/>
          <p:cNvSpPr/>
          <p:nvPr/>
        </p:nvSpPr>
        <p:spPr>
          <a:xfrm>
            <a:off x="5249545" y="2926715"/>
            <a:ext cx="2032000" cy="1988185"/>
          </a:xfrm>
          <a:prstGeom prst="ellipse">
            <a:avLst/>
          </a:prstGeom>
          <a:solidFill>
            <a:schemeClr val="bg1"/>
          </a:solidFill>
          <a:ln>
            <a:noFill/>
          </a:ln>
          <a:effectLst>
            <a:outerShdw blurRad="304800" sx="107000" sy="10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4" name="Rectangles 3"/>
          <p:cNvSpPr/>
          <p:nvPr/>
        </p:nvSpPr>
        <p:spPr>
          <a:xfrm>
            <a:off x="0" y="0"/>
            <a:ext cx="12191365" cy="1196340"/>
          </a:xfrm>
          <a:prstGeom prst="rect">
            <a:avLst/>
          </a:prstGeom>
          <a:gradFill>
            <a:gsLst>
              <a:gs pos="43000">
                <a:srgbClr val="36DAED"/>
              </a:gs>
              <a:gs pos="65000">
                <a:srgbClr val="0A6DB0"/>
              </a:gs>
              <a:gs pos="21000">
                <a:schemeClr val="bg1"/>
              </a:gs>
              <a:gs pos="86000">
                <a:srgbClr val="00519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10" name="Group 9"/>
          <p:cNvGrpSpPr/>
          <p:nvPr/>
        </p:nvGrpSpPr>
        <p:grpSpPr>
          <a:xfrm>
            <a:off x="-6350" y="29210"/>
            <a:ext cx="1538605" cy="1167130"/>
            <a:chOff x="1525348" y="1579815"/>
            <a:chExt cx="6070988" cy="4052791"/>
          </a:xfrm>
          <a:solidFill>
            <a:schemeClr val="bg1"/>
          </a:solidFill>
        </p:grpSpPr>
        <p:grpSp>
          <p:nvGrpSpPr>
            <p:cNvPr id="11" name="Group 10"/>
            <p:cNvGrpSpPr/>
            <p:nvPr/>
          </p:nvGrpSpPr>
          <p:grpSpPr>
            <a:xfrm rot="10800000">
              <a:off x="3333447" y="3946302"/>
              <a:ext cx="2494213" cy="1686304"/>
              <a:chOff x="2987824" y="3700232"/>
              <a:chExt cx="2780246" cy="1879687"/>
            </a:xfrm>
            <a:grpFill/>
          </p:grpSpPr>
          <p:sp>
            <p:nvSpPr>
              <p:cNvPr id="20" name="Rectangle 39"/>
              <p:cNvSpPr/>
              <p:nvPr/>
            </p:nvSpPr>
            <p:spPr>
              <a:xfrm rot="5400000" flipV="1">
                <a:off x="2787184" y="4631800"/>
                <a:ext cx="1687478" cy="208760"/>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1" name="Rectangle 26"/>
              <p:cNvSpPr/>
              <p:nvPr/>
            </p:nvSpPr>
            <p:spPr>
              <a:xfrm rot="16200000" flipH="1" flipV="1">
                <a:off x="3035148" y="4605481"/>
                <a:ext cx="1734320" cy="21455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2" name="Rectangle 52"/>
              <p:cNvSpPr/>
              <p:nvPr/>
            </p:nvSpPr>
            <p:spPr>
              <a:xfrm rot="16200000" flipH="1" flipV="1">
                <a:off x="4883414" y="4695262"/>
                <a:ext cx="1555516" cy="213797"/>
              </a:xfrm>
              <a:custGeom>
                <a:avLst/>
                <a:gdLst/>
                <a:ahLst/>
                <a:cxnLst/>
                <a:rect l="l" t="t" r="r" b="b"/>
                <a:pathLst>
                  <a:path w="5393520" h="667240">
                    <a:moveTo>
                      <a:pt x="5393520" y="0"/>
                    </a:moveTo>
                    <a:lnTo>
                      <a:pt x="1875109" y="0"/>
                    </a:lnTo>
                    <a:lnTo>
                      <a:pt x="1875109" y="658575"/>
                    </a:lnTo>
                    <a:lnTo>
                      <a:pt x="1782911" y="658575"/>
                    </a:lnTo>
                    <a:lnTo>
                      <a:pt x="1782911" y="0"/>
                    </a:lnTo>
                    <a:lnTo>
                      <a:pt x="1642284" y="0"/>
                    </a:lnTo>
                    <a:lnTo>
                      <a:pt x="1642284" y="658575"/>
                    </a:lnTo>
                    <a:lnTo>
                      <a:pt x="1550085" y="658575"/>
                    </a:lnTo>
                    <a:lnTo>
                      <a:pt x="1550085" y="0"/>
                    </a:lnTo>
                    <a:lnTo>
                      <a:pt x="1409458" y="0"/>
                    </a:lnTo>
                    <a:lnTo>
                      <a:pt x="1409458" y="658575"/>
                    </a:lnTo>
                    <a:lnTo>
                      <a:pt x="1317259" y="658575"/>
                    </a:lnTo>
                    <a:lnTo>
                      <a:pt x="1317259" y="0"/>
                    </a:lnTo>
                    <a:lnTo>
                      <a:pt x="1176632" y="0"/>
                    </a:lnTo>
                    <a:lnTo>
                      <a:pt x="1176632" y="658575"/>
                    </a:lnTo>
                    <a:lnTo>
                      <a:pt x="1084434" y="658575"/>
                    </a:lnTo>
                    <a:lnTo>
                      <a:pt x="1084434" y="0"/>
                    </a:lnTo>
                    <a:lnTo>
                      <a:pt x="943806" y="0"/>
                    </a:lnTo>
                    <a:lnTo>
                      <a:pt x="943806" y="658575"/>
                    </a:lnTo>
                    <a:lnTo>
                      <a:pt x="851608" y="658575"/>
                    </a:lnTo>
                    <a:lnTo>
                      <a:pt x="851608" y="0"/>
                    </a:lnTo>
                    <a:lnTo>
                      <a:pt x="710981" y="0"/>
                    </a:lnTo>
                    <a:lnTo>
                      <a:pt x="710981" y="658575"/>
                    </a:lnTo>
                    <a:lnTo>
                      <a:pt x="618782" y="658575"/>
                    </a:lnTo>
                    <a:lnTo>
                      <a:pt x="618782" y="0"/>
                    </a:lnTo>
                    <a:lnTo>
                      <a:pt x="478155" y="0"/>
                    </a:lnTo>
                    <a:lnTo>
                      <a:pt x="478155" y="658575"/>
                    </a:lnTo>
                    <a:lnTo>
                      <a:pt x="385957" y="658575"/>
                    </a:lnTo>
                    <a:lnTo>
                      <a:pt x="385957" y="0"/>
                    </a:lnTo>
                    <a:lnTo>
                      <a:pt x="245332" y="0"/>
                    </a:lnTo>
                    <a:lnTo>
                      <a:pt x="245332" y="658575"/>
                    </a:lnTo>
                    <a:lnTo>
                      <a:pt x="153133" y="658575"/>
                    </a:lnTo>
                    <a:lnTo>
                      <a:pt x="153133"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3" name="Rectangle 98"/>
              <p:cNvSpPr/>
              <p:nvPr/>
            </p:nvSpPr>
            <p:spPr>
              <a:xfrm rot="5400000" flipH="1">
                <a:off x="3572073" y="4627733"/>
                <a:ext cx="1694715" cy="209656"/>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4" name="Rectangle 110"/>
              <p:cNvSpPr/>
              <p:nvPr/>
            </p:nvSpPr>
            <p:spPr>
              <a:xfrm rot="5400000" flipH="1">
                <a:off x="3412106" y="4737149"/>
                <a:ext cx="1499976" cy="185564"/>
              </a:xfrm>
              <a:custGeom>
                <a:avLst/>
                <a:gdLst/>
                <a:ahLst/>
                <a:cxnLst/>
                <a:rect l="l" t="t" r="r" b="b"/>
                <a:pathLst>
                  <a:path w="5393520" h="667240">
                    <a:moveTo>
                      <a:pt x="160738" y="0"/>
                    </a:moveTo>
                    <a:lnTo>
                      <a:pt x="0" y="0"/>
                    </a:lnTo>
                    <a:lnTo>
                      <a:pt x="0" y="667240"/>
                    </a:lnTo>
                    <a:lnTo>
                      <a:pt x="160738" y="667240"/>
                    </a:lnTo>
                    <a:close/>
                    <a:moveTo>
                      <a:pt x="374828" y="0"/>
                    </a:moveTo>
                    <a:lnTo>
                      <a:pt x="244143" y="0"/>
                    </a:lnTo>
                    <a:lnTo>
                      <a:pt x="244143" y="667240"/>
                    </a:lnTo>
                    <a:lnTo>
                      <a:pt x="374828" y="667240"/>
                    </a:lnTo>
                    <a:close/>
                    <a:moveTo>
                      <a:pt x="588917" y="0"/>
                    </a:moveTo>
                    <a:lnTo>
                      <a:pt x="458233" y="0"/>
                    </a:lnTo>
                    <a:lnTo>
                      <a:pt x="458233" y="667240"/>
                    </a:lnTo>
                    <a:lnTo>
                      <a:pt x="588917" y="667240"/>
                    </a:lnTo>
                    <a:close/>
                    <a:moveTo>
                      <a:pt x="803007" y="0"/>
                    </a:moveTo>
                    <a:lnTo>
                      <a:pt x="672322" y="0"/>
                    </a:lnTo>
                    <a:lnTo>
                      <a:pt x="672322" y="667240"/>
                    </a:lnTo>
                    <a:lnTo>
                      <a:pt x="803007" y="667240"/>
                    </a:lnTo>
                    <a:close/>
                    <a:moveTo>
                      <a:pt x="5393520" y="0"/>
                    </a:moveTo>
                    <a:lnTo>
                      <a:pt x="886412" y="0"/>
                    </a:lnTo>
                    <a:lnTo>
                      <a:pt x="886412"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5" name="Rectangle 112"/>
              <p:cNvSpPr/>
              <p:nvPr/>
            </p:nvSpPr>
            <p:spPr>
              <a:xfrm rot="5400000" flipH="1">
                <a:off x="3801983" y="4577115"/>
                <a:ext cx="1784807" cy="220801"/>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6" name="Rectangle 112"/>
              <p:cNvSpPr/>
              <p:nvPr/>
            </p:nvSpPr>
            <p:spPr>
              <a:xfrm rot="5400000" flipH="1">
                <a:off x="2410703" y="4523806"/>
                <a:ext cx="1879687" cy="232539"/>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3" name="Rectangle 97"/>
              <p:cNvSpPr/>
              <p:nvPr/>
            </p:nvSpPr>
            <p:spPr>
              <a:xfrm rot="5400000" flipH="1">
                <a:off x="2326501" y="4731870"/>
                <a:ext cx="1509371" cy="186726"/>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8" name="Rectangle 74"/>
              <p:cNvSpPr/>
              <p:nvPr/>
            </p:nvSpPr>
            <p:spPr>
              <a:xfrm rot="5400000" flipH="1">
                <a:off x="4624354" y="4709730"/>
                <a:ext cx="1530076" cy="210301"/>
              </a:xfrm>
              <a:custGeom>
                <a:avLst/>
                <a:gdLst/>
                <a:ahLst/>
                <a:cxnLst/>
                <a:rect l="l" t="t" r="r" b="b"/>
                <a:pathLst>
                  <a:path w="5393520" h="667240">
                    <a:moveTo>
                      <a:pt x="4294520" y="262881"/>
                    </a:moveTo>
                    <a:lnTo>
                      <a:pt x="4294520" y="390769"/>
                    </a:lnTo>
                    <a:lnTo>
                      <a:pt x="4155512" y="390769"/>
                    </a:lnTo>
                    <a:lnTo>
                      <a:pt x="4155512" y="262881"/>
                    </a:lnTo>
                    <a:close/>
                    <a:moveTo>
                      <a:pt x="4545033" y="262881"/>
                    </a:moveTo>
                    <a:lnTo>
                      <a:pt x="4545033" y="390769"/>
                    </a:lnTo>
                    <a:lnTo>
                      <a:pt x="4406025" y="390769"/>
                    </a:lnTo>
                    <a:lnTo>
                      <a:pt x="4406025" y="262881"/>
                    </a:lnTo>
                    <a:close/>
                    <a:moveTo>
                      <a:pt x="4795546" y="262881"/>
                    </a:moveTo>
                    <a:lnTo>
                      <a:pt x="4795546" y="390769"/>
                    </a:lnTo>
                    <a:lnTo>
                      <a:pt x="4656538" y="390769"/>
                    </a:lnTo>
                    <a:lnTo>
                      <a:pt x="4656538" y="262881"/>
                    </a:lnTo>
                    <a:close/>
                    <a:moveTo>
                      <a:pt x="5393520" y="0"/>
                    </a:moveTo>
                    <a:lnTo>
                      <a:pt x="1140534" y="0"/>
                    </a:lnTo>
                    <a:lnTo>
                      <a:pt x="1140534" y="658575"/>
                    </a:lnTo>
                    <a:lnTo>
                      <a:pt x="1057129" y="658575"/>
                    </a:lnTo>
                    <a:lnTo>
                      <a:pt x="1057129" y="0"/>
                    </a:lnTo>
                    <a:lnTo>
                      <a:pt x="926444" y="0"/>
                    </a:lnTo>
                    <a:lnTo>
                      <a:pt x="926444" y="658575"/>
                    </a:lnTo>
                    <a:lnTo>
                      <a:pt x="843039" y="658575"/>
                    </a:lnTo>
                    <a:lnTo>
                      <a:pt x="843039" y="0"/>
                    </a:lnTo>
                    <a:lnTo>
                      <a:pt x="712355" y="0"/>
                    </a:lnTo>
                    <a:lnTo>
                      <a:pt x="712355" y="658575"/>
                    </a:lnTo>
                    <a:lnTo>
                      <a:pt x="628950" y="658575"/>
                    </a:lnTo>
                    <a:lnTo>
                      <a:pt x="628950" y="0"/>
                    </a:lnTo>
                    <a:lnTo>
                      <a:pt x="498265" y="0"/>
                    </a:lnTo>
                    <a:lnTo>
                      <a:pt x="498265" y="658575"/>
                    </a:lnTo>
                    <a:lnTo>
                      <a:pt x="414860" y="658575"/>
                    </a:lnTo>
                    <a:lnTo>
                      <a:pt x="414860" y="0"/>
                    </a:lnTo>
                    <a:lnTo>
                      <a:pt x="0" y="0"/>
                    </a:lnTo>
                    <a:lnTo>
                      <a:pt x="0" y="667240"/>
                    </a:lnTo>
                    <a:lnTo>
                      <a:pt x="5393520" y="66724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29" name="Rectangle 131"/>
              <p:cNvSpPr/>
              <p:nvPr/>
            </p:nvSpPr>
            <p:spPr>
              <a:xfrm rot="5400000" flipH="1">
                <a:off x="4253712" y="4609117"/>
                <a:ext cx="1581603" cy="360000"/>
              </a:xfrm>
              <a:custGeom>
                <a:avLst/>
                <a:gdLst/>
                <a:ahLst/>
                <a:cxnLst/>
                <a:rect l="l" t="t" r="r" b="b"/>
                <a:pathLst>
                  <a:path w="1581603" h="360000">
                    <a:moveTo>
                      <a:pt x="1202902" y="360000"/>
                    </a:moveTo>
                    <a:lnTo>
                      <a:pt x="1202902" y="0"/>
                    </a:lnTo>
                    <a:lnTo>
                      <a:pt x="1152000" y="0"/>
                    </a:lnTo>
                    <a:lnTo>
                      <a:pt x="1019560" y="0"/>
                    </a:lnTo>
                    <a:lnTo>
                      <a:pt x="929520" y="0"/>
                    </a:lnTo>
                    <a:lnTo>
                      <a:pt x="863339" y="0"/>
                    </a:lnTo>
                    <a:lnTo>
                      <a:pt x="773299" y="0"/>
                    </a:lnTo>
                    <a:lnTo>
                      <a:pt x="429603" y="0"/>
                    </a:lnTo>
                    <a:lnTo>
                      <a:pt x="0" y="0"/>
                    </a:lnTo>
                    <a:lnTo>
                      <a:pt x="0" y="360000"/>
                    </a:lnTo>
                    <a:lnTo>
                      <a:pt x="429603" y="360000"/>
                    </a:lnTo>
                    <a:lnTo>
                      <a:pt x="773299" y="360000"/>
                    </a:lnTo>
                    <a:lnTo>
                      <a:pt x="863339" y="360000"/>
                    </a:lnTo>
                    <a:lnTo>
                      <a:pt x="929520" y="360000"/>
                    </a:lnTo>
                    <a:lnTo>
                      <a:pt x="1019560" y="360000"/>
                    </a:lnTo>
                    <a:lnTo>
                      <a:pt x="1152000" y="360000"/>
                    </a:lnTo>
                    <a:close/>
                    <a:moveTo>
                      <a:pt x="1359123" y="360000"/>
                    </a:moveTo>
                    <a:lnTo>
                      <a:pt x="1359123" y="0"/>
                    </a:lnTo>
                    <a:lnTo>
                      <a:pt x="1292942" y="0"/>
                    </a:lnTo>
                    <a:lnTo>
                      <a:pt x="1292942" y="360000"/>
                    </a:lnTo>
                    <a:close/>
                    <a:moveTo>
                      <a:pt x="1581603" y="360000"/>
                    </a:moveTo>
                    <a:lnTo>
                      <a:pt x="1581603" y="0"/>
                    </a:lnTo>
                    <a:lnTo>
                      <a:pt x="1449163" y="0"/>
                    </a:lnTo>
                    <a:lnTo>
                      <a:pt x="1449163" y="360000"/>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nvGrpSpPr>
            <p:cNvPr id="12" name="Group 11"/>
            <p:cNvGrpSpPr/>
            <p:nvPr/>
          </p:nvGrpSpPr>
          <p:grpSpPr>
            <a:xfrm>
              <a:off x="1525348" y="1579815"/>
              <a:ext cx="6070988" cy="2761700"/>
              <a:chOff x="1525348" y="1579815"/>
              <a:chExt cx="6070988" cy="2761700"/>
            </a:xfrm>
            <a:grpFill/>
          </p:grpSpPr>
          <p:sp>
            <p:nvSpPr>
              <p:cNvPr id="13" name="Rectangle 5"/>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 name="Rectangle 5"/>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5" name="Freeform 22"/>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cxnSp>
            <p:nvCxnSpPr>
              <p:cNvPr id="7" name="Straight Connector 6"/>
              <p:cNvCxnSpPr/>
              <p:nvPr/>
            </p:nvCxnSpPr>
            <p:spPr>
              <a:xfrm>
                <a:off x="4662703" y="2187506"/>
                <a:ext cx="1586226" cy="614736"/>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248932" y="2802241"/>
                <a:ext cx="0" cy="1010602"/>
              </a:xfrm>
              <a:prstGeom prst="line">
                <a:avLst/>
              </a:prstGeom>
              <a:grpFill/>
              <a:ln w="19050">
                <a:noFill/>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a:off x="6018666" y="3406130"/>
                <a:ext cx="460523" cy="9209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19" name="Oval 18"/>
              <p:cNvSpPr/>
              <p:nvPr/>
            </p:nvSpPr>
            <p:spPr>
              <a:xfrm>
                <a:off x="6122007" y="3356991"/>
                <a:ext cx="236068" cy="271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grpSp>
      <p:sp>
        <p:nvSpPr>
          <p:cNvPr id="5" name="Text Box 4"/>
          <p:cNvSpPr txBox="1"/>
          <p:nvPr/>
        </p:nvSpPr>
        <p:spPr>
          <a:xfrm>
            <a:off x="1297305" y="193675"/>
            <a:ext cx="8152765" cy="768350"/>
          </a:xfrm>
          <a:prstGeom prst="rect">
            <a:avLst/>
          </a:prstGeom>
          <a:noFill/>
        </p:spPr>
        <p:txBody>
          <a:bodyPr wrap="square" rtlCol="0">
            <a:spAutoFit/>
          </a:bodyPr>
          <a:p>
            <a:r>
              <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rPr>
              <a:t> Mạng CNN</a:t>
            </a:r>
            <a:endParaRPr lang="en-US" sz="4400" b="1" dirty="0">
              <a:solidFill>
                <a:schemeClr val="bg1"/>
              </a:solidFill>
              <a:latin typeface="Times New Roman" panose="02020603050405020304" charset="0"/>
              <a:ea typeface="UD Digi Kyokasho NP-B" panose="02020700000000000000" charset="-128"/>
              <a:cs typeface="Times New Roman" panose="02020603050405020304" charset="0"/>
              <a:sym typeface="+mn-ea"/>
            </a:endParaRPr>
          </a:p>
        </p:txBody>
      </p:sp>
      <p:sp>
        <p:nvSpPr>
          <p:cNvPr id="9" name="Text Box 8"/>
          <p:cNvSpPr txBox="1"/>
          <p:nvPr/>
        </p:nvSpPr>
        <p:spPr>
          <a:xfrm>
            <a:off x="389255" y="193675"/>
            <a:ext cx="740410" cy="645160"/>
          </a:xfrm>
          <a:prstGeom prst="rect">
            <a:avLst/>
          </a:prstGeom>
          <a:noFill/>
        </p:spPr>
        <p:txBody>
          <a:bodyPr wrap="square" rtlCol="0">
            <a:spAutoFit/>
          </a:bodyPr>
          <a:lstStyle/>
          <a:p>
            <a:pPr algn="ctr"/>
            <a:r>
              <a:rPr lang="en-US" sz="3600">
                <a:effectLst>
                  <a:outerShdw blurRad="38100" dist="19050" dir="2700000" algn="tl" rotWithShape="0">
                    <a:schemeClr val="dk1">
                      <a:alpha val="40000"/>
                    </a:schemeClr>
                  </a:outerShdw>
                </a:effectLst>
                <a:latin typeface="Elephant" panose="02020904090505020303" charset="0"/>
                <a:cs typeface="Elephant" panose="02020904090505020303" charset="0"/>
              </a:rPr>
              <a:t>2</a:t>
            </a:r>
            <a:endParaRPr lang="en-US" sz="3600">
              <a:effectLst>
                <a:outerShdw blurRad="38100" dist="19050" dir="2700000" algn="tl" rotWithShape="0">
                  <a:schemeClr val="dk1">
                    <a:alpha val="40000"/>
                  </a:schemeClr>
                </a:outerShdw>
              </a:effectLst>
              <a:latin typeface="Elephant" panose="02020904090505020303" charset="0"/>
              <a:cs typeface="Elephant" panose="02020904090505020303" charset="0"/>
            </a:endParaRPr>
          </a:p>
        </p:txBody>
      </p:sp>
      <p:grpSp>
        <p:nvGrpSpPr>
          <p:cNvPr id="199" name="Group 198"/>
          <p:cNvGrpSpPr/>
          <p:nvPr/>
        </p:nvGrpSpPr>
        <p:grpSpPr>
          <a:xfrm>
            <a:off x="11104880" y="0"/>
            <a:ext cx="1087120" cy="981710"/>
            <a:chOff x="4733216" y="3486970"/>
            <a:chExt cx="7836692" cy="5830833"/>
          </a:xfrm>
          <a:solidFill>
            <a:srgbClr val="1187CF"/>
          </a:solidFill>
        </p:grpSpPr>
        <p:sp>
          <p:nvSpPr>
            <p:cNvPr id="200"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201"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sp>
        <p:nvSpPr>
          <p:cNvPr id="16" name="Rectangles 15"/>
          <p:cNvSpPr/>
          <p:nvPr/>
        </p:nvSpPr>
        <p:spPr>
          <a:xfrm>
            <a:off x="10975340" y="2540"/>
            <a:ext cx="1216660" cy="1155700"/>
          </a:xfrm>
          <a:prstGeom prst="rect">
            <a:avLst/>
          </a:prstGeom>
          <a:gradFill>
            <a:gsLst>
              <a:gs pos="0">
                <a:schemeClr val="bg1">
                  <a:alpha val="59000"/>
                </a:schemeClr>
              </a:gs>
              <a:gs pos="100000">
                <a:schemeClr val="bg1">
                  <a:alpha val="9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11209655" y="173990"/>
            <a:ext cx="1216660" cy="982345"/>
            <a:chOff x="4733216" y="3486970"/>
            <a:chExt cx="7836692" cy="5830833"/>
          </a:xfrm>
          <a:gradFill flip="none" rotWithShape="1">
            <a:gsLst>
              <a:gs pos="51000">
                <a:srgbClr val="0070C0"/>
              </a:gs>
              <a:gs pos="0">
                <a:srgbClr val="002060"/>
              </a:gs>
              <a:gs pos="100000">
                <a:srgbClr val="79FFFF"/>
              </a:gs>
            </a:gsLst>
            <a:lin ang="0" scaled="1"/>
            <a:tileRect/>
          </a:gradFill>
        </p:grpSpPr>
        <p:sp>
          <p:nvSpPr>
            <p:cNvPr id="31" name="Freeform: Shape 199"/>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sp>
          <p:nvSpPr>
            <p:cNvPr id="32" name="Freeform: Shape 200"/>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1" fmla="*/ 541078 w 678947"/>
                <a:gd name="connsiteY0-2" fmla="*/ 913760 h 2025229"/>
                <a:gd name="connsiteX1-3" fmla="*/ 675744 w 678947"/>
                <a:gd name="connsiteY1-4" fmla="*/ 1298518 h 2025229"/>
                <a:gd name="connsiteX2-5" fmla="*/ 678947 w 678947"/>
                <a:gd name="connsiteY2-6" fmla="*/ 1298518 h 2025229"/>
                <a:gd name="connsiteX3-7" fmla="*/ 677934 w 678947"/>
                <a:gd name="connsiteY3-8" fmla="*/ 1301036 h 2025229"/>
                <a:gd name="connsiteX4-9" fmla="*/ 678947 w 678947"/>
                <a:gd name="connsiteY4-10" fmla="*/ 1302201 h 2025229"/>
                <a:gd name="connsiteX5-11" fmla="*/ 677465 w 678947"/>
                <a:gd name="connsiteY5-12" fmla="*/ 1302201 h 2025229"/>
                <a:gd name="connsiteX6-13" fmla="*/ 380803 w 678947"/>
                <a:gd name="connsiteY6-14" fmla="*/ 2020204 h 2025229"/>
                <a:gd name="connsiteX7-15" fmla="*/ 370346 w 678947"/>
                <a:gd name="connsiteY7-16" fmla="*/ 1428267 h 2025229"/>
                <a:gd name="connsiteX8-17" fmla="*/ 430248 w 678947"/>
                <a:gd name="connsiteY8-18" fmla="*/ 1346540 h 2025229"/>
                <a:gd name="connsiteX9-19" fmla="*/ 339473 w 678947"/>
                <a:gd name="connsiteY9-20" fmla="*/ 1259287 h 2025229"/>
                <a:gd name="connsiteX10-21" fmla="*/ 248698 w 678947"/>
                <a:gd name="connsiteY10-22" fmla="*/ 1346540 h 2025229"/>
                <a:gd name="connsiteX11-23" fmla="*/ 308601 w 678947"/>
                <a:gd name="connsiteY11-24" fmla="*/ 1428268 h 2025229"/>
                <a:gd name="connsiteX12-25" fmla="*/ 298145 w 678947"/>
                <a:gd name="connsiteY12-26" fmla="*/ 2025229 h 2025229"/>
                <a:gd name="connsiteX13-27" fmla="*/ 1482 w 678947"/>
                <a:gd name="connsiteY13-28" fmla="*/ 1302201 h 2025229"/>
                <a:gd name="connsiteX14-29" fmla="*/ 1 w 678947"/>
                <a:gd name="connsiteY14-30" fmla="*/ 1302201 h 2025229"/>
                <a:gd name="connsiteX15-31" fmla="*/ 977 w 678947"/>
                <a:gd name="connsiteY15-32" fmla="*/ 1300945 h 2025229"/>
                <a:gd name="connsiteX16-33" fmla="*/ 0 w 678947"/>
                <a:gd name="connsiteY16-34" fmla="*/ 1298518 h 2025229"/>
                <a:gd name="connsiteX17-35" fmla="*/ 2865 w 678947"/>
                <a:gd name="connsiteY17-36" fmla="*/ 1298518 h 2025229"/>
                <a:gd name="connsiteX18-37" fmla="*/ 128363 w 678947"/>
                <a:gd name="connsiteY18-38" fmla="*/ 918329 h 2025229"/>
                <a:gd name="connsiteX19-39" fmla="*/ 541078 w 678947"/>
                <a:gd name="connsiteY19-40" fmla="*/ 913760 h 2025229"/>
                <a:gd name="connsiteX20-41" fmla="*/ 162613 w 678947"/>
                <a:gd name="connsiteY20-42" fmla="*/ 795273 h 2025229"/>
                <a:gd name="connsiteX21-43" fmla="*/ 516334 w 678947"/>
                <a:gd name="connsiteY21-44" fmla="*/ 795273 h 2025229"/>
                <a:gd name="connsiteX22-45" fmla="*/ 561325 w 678947"/>
                <a:gd name="connsiteY22-46" fmla="*/ 840264 h 2025229"/>
                <a:gd name="connsiteX23-47" fmla="*/ 516334 w 678947"/>
                <a:gd name="connsiteY23-48" fmla="*/ 885255 h 2025229"/>
                <a:gd name="connsiteX24-49" fmla="*/ 162613 w 678947"/>
                <a:gd name="connsiteY24-50" fmla="*/ 885255 h 2025229"/>
                <a:gd name="connsiteX25-51" fmla="*/ 117622 w 678947"/>
                <a:gd name="connsiteY25-52" fmla="*/ 840264 h 2025229"/>
                <a:gd name="connsiteX26-53" fmla="*/ 162613 w 678947"/>
                <a:gd name="connsiteY26-54" fmla="*/ 795273 h 2025229"/>
                <a:gd name="connsiteX27-55" fmla="*/ 306002 w 678947"/>
                <a:gd name="connsiteY27-56" fmla="*/ 0 h 2025229"/>
                <a:gd name="connsiteX28-57" fmla="*/ 477359 w 678947"/>
                <a:gd name="connsiteY28-58" fmla="*/ 279667 h 2025229"/>
                <a:gd name="connsiteX29-59" fmla="*/ 535416 w 678947"/>
                <a:gd name="connsiteY29-60" fmla="*/ 730528 h 2025229"/>
                <a:gd name="connsiteX30" fmla="*/ 143530 w 678947"/>
                <a:gd name="connsiteY30" fmla="*/ 730528 h 2025229"/>
                <a:gd name="connsiteX31" fmla="*/ 306002 w 678947"/>
                <a:gd name="connsiteY31" fmla="*/ 0 h 2025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p>
          </p:txBody>
        </p:sp>
      </p:grpSp>
      <p:pic>
        <p:nvPicPr>
          <p:cNvPr id="14" name="Picture 11" descr="pic1"/>
          <p:cNvPicPr>
            <a:picLocks noChangeAspect="1"/>
          </p:cNvPicPr>
          <p:nvPr/>
        </p:nvPicPr>
        <p:blipFill>
          <a:blip r:embed="rId1"/>
          <a:srcRect t="7311" b="6348"/>
          <a:stretch>
            <a:fillRect/>
          </a:stretch>
        </p:blipFill>
        <p:spPr>
          <a:xfrm>
            <a:off x="300355" y="2177415"/>
            <a:ext cx="4302760" cy="4019550"/>
          </a:xfrm>
          <a:prstGeom prst="flowChartOffpageConnector">
            <a:avLst/>
          </a:prstGeom>
          <a:ln>
            <a:solidFill>
              <a:schemeClr val="accent1"/>
            </a:solidFill>
          </a:ln>
        </p:spPr>
      </p:pic>
      <p:sp>
        <p:nvSpPr>
          <p:cNvPr id="33" name="Text Box 32"/>
          <p:cNvSpPr txBox="1"/>
          <p:nvPr/>
        </p:nvSpPr>
        <p:spPr>
          <a:xfrm>
            <a:off x="300355" y="1271905"/>
            <a:ext cx="4304030" cy="829945"/>
          </a:xfrm>
          <a:prstGeom prst="rect">
            <a:avLst/>
          </a:prstGeom>
          <a:noFill/>
          <a:ln>
            <a:solidFill>
              <a:schemeClr val="accent1"/>
            </a:solidFill>
          </a:ln>
        </p:spPr>
        <p:txBody>
          <a:bodyPr wrap="square" rtlCol="0">
            <a:spAutoFit/>
          </a:bodyPr>
          <a:p>
            <a:pPr algn="ctr"/>
            <a:r>
              <a:rPr lang="en-US" sz="2400">
                <a:latin typeface="Times New Roman" panose="02020603050405020304" charset="0"/>
                <a:cs typeface="Times New Roman" panose="02020603050405020304" charset="0"/>
              </a:rPr>
              <a:t>Lịch sử hình thành và phát triển của kiến trúc mạng CNN</a:t>
            </a:r>
            <a:endParaRPr lang="en-US" sz="2400">
              <a:latin typeface="Times New Roman" panose="02020603050405020304" charset="0"/>
              <a:cs typeface="Times New Roman" panose="02020603050405020304" charset="0"/>
            </a:endParaRPr>
          </a:p>
        </p:txBody>
      </p:sp>
      <p:sp>
        <p:nvSpPr>
          <p:cNvPr id="40" name="Text Box 39"/>
          <p:cNvSpPr txBox="1"/>
          <p:nvPr/>
        </p:nvSpPr>
        <p:spPr>
          <a:xfrm>
            <a:off x="5346065" y="3105785"/>
            <a:ext cx="1838960" cy="1630045"/>
          </a:xfrm>
          <a:prstGeom prst="rect">
            <a:avLst/>
          </a:prstGeom>
          <a:noFill/>
        </p:spPr>
        <p:txBody>
          <a:bodyPr wrap="square" rtlCol="0">
            <a:spAutoFit/>
          </a:bodyPr>
          <a:p>
            <a:pPr algn="ctr"/>
            <a:r>
              <a:rPr lang="en-US" sz="2000" b="1">
                <a:effectLst>
                  <a:outerShdw blurRad="38100" dist="38100" dir="2700000" algn="tl">
                    <a:srgbClr val="000000">
                      <a:alpha val="43137"/>
                    </a:srgbClr>
                  </a:outerShdw>
                </a:effectLst>
                <a:latin typeface="Times New Roman" panose="02020603050405020304" charset="0"/>
                <a:cs typeface="Times New Roman" panose="02020603050405020304" charset="0"/>
              </a:rPr>
              <a:t>CÁC LỚP PHỔ BIẾN DÙNG TRONG MẠNG CNN</a:t>
            </a:r>
            <a:endParaRPr lang="en-US" sz="2000" b="1">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cxnSp>
        <p:nvCxnSpPr>
          <p:cNvPr id="45" name="Straight Connector 44"/>
          <p:cNvCxnSpPr/>
          <p:nvPr/>
        </p:nvCxnSpPr>
        <p:spPr>
          <a:xfrm flipV="1">
            <a:off x="7281545" y="2101850"/>
            <a:ext cx="536575" cy="736600"/>
          </a:xfrm>
          <a:prstGeom prst="line">
            <a:avLst/>
          </a:prstGeom>
          <a:ln w="25400"/>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flipV="1">
            <a:off x="7797800" y="2101850"/>
            <a:ext cx="536575" cy="0"/>
          </a:xfrm>
          <a:prstGeom prst="line">
            <a:avLst/>
          </a:prstGeom>
          <a:ln w="25400"/>
        </p:spPr>
        <p:style>
          <a:lnRef idx="1">
            <a:schemeClr val="dk1"/>
          </a:lnRef>
          <a:fillRef idx="0">
            <a:schemeClr val="dk1"/>
          </a:fillRef>
          <a:effectRef idx="0">
            <a:schemeClr val="dk1"/>
          </a:effectRef>
          <a:fontRef idx="minor">
            <a:schemeClr val="tx1"/>
          </a:fontRef>
        </p:style>
      </p:cxnSp>
      <p:sp>
        <p:nvSpPr>
          <p:cNvPr id="47" name="Oval 46"/>
          <p:cNvSpPr/>
          <p:nvPr/>
        </p:nvSpPr>
        <p:spPr>
          <a:xfrm>
            <a:off x="7240905" y="2747010"/>
            <a:ext cx="121920" cy="11176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p>
            <a:pPr algn="ctr"/>
            <a:endParaRPr lang="en-US"/>
          </a:p>
        </p:txBody>
      </p:sp>
      <p:cxnSp>
        <p:nvCxnSpPr>
          <p:cNvPr id="48" name="Straight Connector 47"/>
          <p:cNvCxnSpPr/>
          <p:nvPr/>
        </p:nvCxnSpPr>
        <p:spPr>
          <a:xfrm>
            <a:off x="7372985" y="4914900"/>
            <a:ext cx="536575" cy="736600"/>
          </a:xfrm>
          <a:prstGeom prst="line">
            <a:avLst/>
          </a:prstGeom>
          <a:ln w="25400"/>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flipV="1">
            <a:off x="7899400" y="5638165"/>
            <a:ext cx="479425" cy="8255"/>
          </a:xfrm>
          <a:prstGeom prst="line">
            <a:avLst/>
          </a:prstGeom>
          <a:ln w="25400"/>
        </p:spPr>
        <p:style>
          <a:lnRef idx="1">
            <a:schemeClr val="dk1"/>
          </a:lnRef>
          <a:fillRef idx="0">
            <a:schemeClr val="dk1"/>
          </a:fillRef>
          <a:effectRef idx="0">
            <a:schemeClr val="dk1"/>
          </a:effectRef>
          <a:fontRef idx="minor">
            <a:schemeClr val="tx1"/>
          </a:fontRef>
        </p:style>
      </p:cxnSp>
      <p:sp>
        <p:nvSpPr>
          <p:cNvPr id="50" name="Oval 49"/>
          <p:cNvSpPr/>
          <p:nvPr/>
        </p:nvSpPr>
        <p:spPr>
          <a:xfrm flipV="1">
            <a:off x="7332345" y="4889500"/>
            <a:ext cx="121920" cy="11176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p>
            <a:pPr algn="ctr"/>
            <a:endParaRPr lang="en-US"/>
          </a:p>
        </p:txBody>
      </p:sp>
      <p:cxnSp>
        <p:nvCxnSpPr>
          <p:cNvPr id="51" name="Straight Connector 50"/>
          <p:cNvCxnSpPr/>
          <p:nvPr/>
        </p:nvCxnSpPr>
        <p:spPr>
          <a:xfrm>
            <a:off x="7736840" y="3823970"/>
            <a:ext cx="550545" cy="0"/>
          </a:xfrm>
          <a:prstGeom prst="line">
            <a:avLst/>
          </a:prstGeom>
          <a:ln w="25400"/>
        </p:spPr>
        <p:style>
          <a:lnRef idx="1">
            <a:schemeClr val="dk1"/>
          </a:lnRef>
          <a:fillRef idx="0">
            <a:schemeClr val="dk1"/>
          </a:fillRef>
          <a:effectRef idx="0">
            <a:schemeClr val="dk1"/>
          </a:effectRef>
          <a:fontRef idx="minor">
            <a:schemeClr val="tx1"/>
          </a:fontRef>
        </p:style>
      </p:cxnSp>
      <p:sp>
        <p:nvSpPr>
          <p:cNvPr id="52" name="Oval 51"/>
          <p:cNvSpPr/>
          <p:nvPr/>
        </p:nvSpPr>
        <p:spPr>
          <a:xfrm>
            <a:off x="7675880" y="3768090"/>
            <a:ext cx="121920" cy="11176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p>
            <a:pPr algn="ctr"/>
            <a:endParaRPr lang="en-US"/>
          </a:p>
        </p:txBody>
      </p:sp>
      <p:sp>
        <p:nvSpPr>
          <p:cNvPr id="54" name="Flowchart: Terminator 53"/>
          <p:cNvSpPr/>
          <p:nvPr/>
        </p:nvSpPr>
        <p:spPr>
          <a:xfrm>
            <a:off x="8537575" y="1350645"/>
            <a:ext cx="3373120" cy="1503045"/>
          </a:xfrm>
          <a:prstGeom prst="flowChartTerminator">
            <a:avLst/>
          </a:prstGeom>
          <a:solidFill>
            <a:srgbClr val="026BAE"/>
          </a:solidFill>
          <a:ln>
            <a:noFill/>
          </a:ln>
          <a:effectLst>
            <a:glow>
              <a:srgbClr val="FFC000"/>
            </a:glow>
            <a:innerShdw blurRad="215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55" name="Flowchart: Terminator 54"/>
          <p:cNvSpPr/>
          <p:nvPr/>
        </p:nvSpPr>
        <p:spPr>
          <a:xfrm>
            <a:off x="8537575" y="3105785"/>
            <a:ext cx="3373120" cy="1503045"/>
          </a:xfrm>
          <a:prstGeom prst="flowChartTerminator">
            <a:avLst/>
          </a:prstGeom>
          <a:solidFill>
            <a:srgbClr val="3CDAED"/>
          </a:solidFill>
          <a:ln>
            <a:noFill/>
          </a:ln>
          <a:effectLst>
            <a:innerShdw blurRad="254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56" name="Flowchart: Terminator 55"/>
          <p:cNvSpPr/>
          <p:nvPr/>
        </p:nvSpPr>
        <p:spPr>
          <a:xfrm>
            <a:off x="8537575" y="4890770"/>
            <a:ext cx="3373120" cy="1503045"/>
          </a:xfrm>
          <a:prstGeom prst="flowChartTerminator">
            <a:avLst/>
          </a:prstGeom>
          <a:solidFill>
            <a:schemeClr val="accent1">
              <a:lumMod val="60000"/>
              <a:lumOff val="40000"/>
            </a:schemeClr>
          </a:solidFill>
          <a:ln>
            <a:noFill/>
          </a:ln>
          <a:effectLst>
            <a:innerShdw blurRad="241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57" name="Oval 56"/>
          <p:cNvSpPr/>
          <p:nvPr/>
        </p:nvSpPr>
        <p:spPr>
          <a:xfrm>
            <a:off x="8764905" y="1598930"/>
            <a:ext cx="1005840" cy="1005840"/>
          </a:xfrm>
          <a:prstGeom prst="ellipse">
            <a:avLst/>
          </a:prstGeom>
          <a:solidFill>
            <a:schemeClr val="bg1"/>
          </a:solidFill>
          <a:ln>
            <a:noFill/>
          </a:ln>
          <a:effectLst>
            <a:outerShdw blurRad="292100" dist="76200" dir="336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58" name="Oval 57"/>
          <p:cNvSpPr/>
          <p:nvPr/>
        </p:nvSpPr>
        <p:spPr>
          <a:xfrm>
            <a:off x="8764905" y="3321050"/>
            <a:ext cx="1005840" cy="1005840"/>
          </a:xfrm>
          <a:prstGeom prst="ellipse">
            <a:avLst/>
          </a:prstGeom>
          <a:solidFill>
            <a:schemeClr val="bg1"/>
          </a:solidFill>
          <a:ln>
            <a:noFill/>
          </a:ln>
          <a:effectLst>
            <a:outerShdw blurRad="292100" dist="76200" dir="336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59" name="Oval 58"/>
          <p:cNvSpPr/>
          <p:nvPr/>
        </p:nvSpPr>
        <p:spPr>
          <a:xfrm>
            <a:off x="8764905" y="5139055"/>
            <a:ext cx="1005840" cy="1005840"/>
          </a:xfrm>
          <a:prstGeom prst="ellipse">
            <a:avLst/>
          </a:prstGeom>
          <a:solidFill>
            <a:schemeClr val="bg1"/>
          </a:solidFill>
          <a:ln>
            <a:noFill/>
          </a:ln>
          <a:effectLst>
            <a:outerShdw blurRad="292100" dist="76200" dir="336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pic>
        <p:nvPicPr>
          <p:cNvPr id="61" name="Picture 60" descr="perceptron_logo"/>
          <p:cNvPicPr>
            <a:picLocks noChangeAspect="1"/>
          </p:cNvPicPr>
          <p:nvPr/>
        </p:nvPicPr>
        <p:blipFill>
          <a:blip r:embed="rId2"/>
          <a:stretch>
            <a:fillRect/>
          </a:stretch>
        </p:blipFill>
        <p:spPr>
          <a:xfrm>
            <a:off x="8806180" y="5139055"/>
            <a:ext cx="964565" cy="964565"/>
          </a:xfrm>
          <a:prstGeom prst="rect">
            <a:avLst/>
          </a:prstGeom>
        </p:spPr>
      </p:pic>
      <p:pic>
        <p:nvPicPr>
          <p:cNvPr id="62" name="Picture 61" descr="conv_logo"/>
          <p:cNvPicPr>
            <a:picLocks noChangeAspect="1"/>
          </p:cNvPicPr>
          <p:nvPr/>
        </p:nvPicPr>
        <p:blipFill>
          <a:blip r:embed="rId3"/>
          <a:stretch>
            <a:fillRect/>
          </a:stretch>
        </p:blipFill>
        <p:spPr>
          <a:xfrm>
            <a:off x="8465185" y="1617345"/>
            <a:ext cx="1645920" cy="1003300"/>
          </a:xfrm>
          <a:prstGeom prst="rect">
            <a:avLst/>
          </a:prstGeom>
        </p:spPr>
      </p:pic>
      <p:pic>
        <p:nvPicPr>
          <p:cNvPr id="63" name="Picture 62" descr="pooling_logo"/>
          <p:cNvPicPr>
            <a:picLocks noChangeAspect="1"/>
          </p:cNvPicPr>
          <p:nvPr/>
        </p:nvPicPr>
        <p:blipFill>
          <a:blip r:embed="rId4"/>
          <a:srcRect l="30094" r="6353"/>
          <a:stretch>
            <a:fillRect/>
          </a:stretch>
        </p:blipFill>
        <p:spPr>
          <a:xfrm>
            <a:off x="8874760" y="3501390"/>
            <a:ext cx="826770" cy="644525"/>
          </a:xfrm>
          <a:prstGeom prst="rect">
            <a:avLst/>
          </a:prstGeom>
        </p:spPr>
      </p:pic>
      <p:sp>
        <p:nvSpPr>
          <p:cNvPr id="64" name="Text Box 63"/>
          <p:cNvSpPr txBox="1"/>
          <p:nvPr/>
        </p:nvSpPr>
        <p:spPr>
          <a:xfrm>
            <a:off x="9770745" y="1704340"/>
            <a:ext cx="1920240" cy="829945"/>
          </a:xfrm>
          <a:prstGeom prst="rect">
            <a:avLst/>
          </a:prstGeom>
          <a:noFill/>
        </p:spPr>
        <p:txBody>
          <a:bodyPr wrap="square" rtlCol="0">
            <a:spAutoFit/>
          </a:bodyPr>
          <a:p>
            <a:pPr algn="ctr"/>
            <a:r>
              <a:rPr lang="en-US" sz="2400" b="1">
                <a:solidFill>
                  <a:schemeClr val="bg1"/>
                </a:solidFill>
                <a:latin typeface="Times New Roman" panose="02020603050405020304" charset="0"/>
                <a:cs typeface="Times New Roman" panose="02020603050405020304" charset="0"/>
              </a:rPr>
              <a:t>LỚP TÍCH CHẬP</a:t>
            </a:r>
            <a:endParaRPr lang="en-US" sz="2400" b="1">
              <a:solidFill>
                <a:schemeClr val="bg1"/>
              </a:solidFill>
              <a:latin typeface="Times New Roman" panose="02020603050405020304" charset="0"/>
              <a:cs typeface="Times New Roman" panose="02020603050405020304" charset="0"/>
            </a:endParaRPr>
          </a:p>
        </p:txBody>
      </p:sp>
      <p:sp>
        <p:nvSpPr>
          <p:cNvPr id="65" name="Text Box 64"/>
          <p:cNvSpPr txBox="1"/>
          <p:nvPr/>
        </p:nvSpPr>
        <p:spPr>
          <a:xfrm>
            <a:off x="9770745" y="3627120"/>
            <a:ext cx="1920240" cy="460375"/>
          </a:xfrm>
          <a:prstGeom prst="rect">
            <a:avLst/>
          </a:prstGeom>
          <a:noFill/>
        </p:spPr>
        <p:txBody>
          <a:bodyPr wrap="square" rtlCol="0">
            <a:spAutoFit/>
          </a:bodyPr>
          <a:p>
            <a:pPr algn="ctr"/>
            <a:r>
              <a:rPr lang="en-US" sz="2400" b="1">
                <a:solidFill>
                  <a:schemeClr val="tx1"/>
                </a:solidFill>
                <a:latin typeface="Times New Roman" panose="02020603050405020304" charset="0"/>
                <a:cs typeface="Times New Roman" panose="02020603050405020304" charset="0"/>
              </a:rPr>
              <a:t>LỚP GỘP</a:t>
            </a:r>
            <a:endParaRPr lang="en-US" sz="2400" b="1">
              <a:solidFill>
                <a:schemeClr val="tx1"/>
              </a:solidFill>
              <a:latin typeface="Times New Roman" panose="02020603050405020304" charset="0"/>
              <a:cs typeface="Times New Roman" panose="02020603050405020304" charset="0"/>
            </a:endParaRPr>
          </a:p>
        </p:txBody>
      </p:sp>
      <p:sp>
        <p:nvSpPr>
          <p:cNvPr id="66" name="Text Box 65"/>
          <p:cNvSpPr txBox="1"/>
          <p:nvPr/>
        </p:nvSpPr>
        <p:spPr>
          <a:xfrm>
            <a:off x="9701530" y="5227320"/>
            <a:ext cx="2139950" cy="829945"/>
          </a:xfrm>
          <a:prstGeom prst="rect">
            <a:avLst/>
          </a:prstGeom>
          <a:noFill/>
        </p:spPr>
        <p:txBody>
          <a:bodyPr wrap="square" rtlCol="0">
            <a:spAutoFit/>
          </a:bodyPr>
          <a:p>
            <a:pPr algn="ctr"/>
            <a:r>
              <a:rPr lang="en-US" sz="2400" b="1">
                <a:solidFill>
                  <a:schemeClr val="tx1"/>
                </a:solidFill>
                <a:latin typeface="Times New Roman" panose="02020603050405020304" charset="0"/>
                <a:cs typeface="Times New Roman" panose="02020603050405020304" charset="0"/>
              </a:rPr>
              <a:t>LỚP KẾT NỐI ĐẦY ĐỦ</a:t>
            </a:r>
            <a:endParaRPr lang="en-US" sz="2400" b="1">
              <a:solidFill>
                <a:schemeClr val="tx1"/>
              </a:solidFill>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rtlCol="0" anchor="ctr">
        <a:noAutofit/>
      </a:bodyPr>
      <a:lstStyle>
        <a:defPPr algn="ctr">
          <a:defRPr 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6261</Words>
  <Application>WPS Presentation</Application>
  <PresentationFormat>Widescreen</PresentationFormat>
  <Paragraphs>432</Paragraphs>
  <Slides>23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SimSun</vt:lpstr>
      <vt:lpstr>Wingdings</vt:lpstr>
      <vt:lpstr>Times New Roman</vt:lpstr>
      <vt:lpstr>Elephant</vt:lpstr>
      <vt:lpstr>UD Digi Kyokasho N-B</vt:lpstr>
      <vt:lpstr>UD Digi Kyokasho NP-B</vt:lpstr>
      <vt:lpstr>Calibri</vt:lpstr>
      <vt:lpstr>Microsoft YaHei</vt:lpstr>
      <vt:lpstr>Arial Unicode MS</vt:lpstr>
      <vt:lpstr>Calibri Light</vt:lpstr>
      <vt:lpstr>Wingdings</vt:lpstr>
      <vt:lpstr>BIZ UDPMincho Medium</vt:lpstr>
      <vt:lpstr>Office Theme</vt:lpstr>
      <vt:lpstr>PowerPoint 演示文稿</vt:lpstr>
      <vt:lpstr>      Mentor ThS. HUỲNH HOÀNG HÀ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Asus</dc:creator>
  <cp:lastModifiedBy>Asus</cp:lastModifiedBy>
  <cp:revision>162</cp:revision>
  <dcterms:created xsi:type="dcterms:W3CDTF">2021-12-09T02:09:00Z</dcterms:created>
  <dcterms:modified xsi:type="dcterms:W3CDTF">2021-12-11T09:04:37Z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B952D3E497574286AC32F3D7D379156F</vt:lpwstr>
  </property>
  <property fmtid="{D5CDD505-2E9C-101B-9397-08002B2CF9AE}" pid="3" name="KSOProductBuildVer">
    <vt:lpwstr>1033-11.2.0.10382</vt:lpwstr>
  </property>
</Properties>
</file>